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8" r:id="rId2"/>
    <p:sldId id="492" r:id="rId3"/>
    <p:sldId id="522" r:id="rId4"/>
    <p:sldId id="527" r:id="rId5"/>
    <p:sldId id="526" r:id="rId6"/>
    <p:sldId id="511" r:id="rId7"/>
    <p:sldId id="521" r:id="rId8"/>
    <p:sldId id="519" r:id="rId9"/>
    <p:sldId id="523" r:id="rId10"/>
    <p:sldId id="524" r:id="rId11"/>
    <p:sldId id="525" r:id="rId12"/>
    <p:sldId id="508" r:id="rId13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DAB"/>
    <a:srgbClr val="52ABCA"/>
    <a:srgbClr val="3998BA"/>
    <a:srgbClr val="CBE3BB"/>
    <a:srgbClr val="008F92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1" autoAdjust="0"/>
    <p:restoredTop sz="94343" autoAdjust="0"/>
  </p:normalViewPr>
  <p:slideViewPr>
    <p:cSldViewPr snapToGrid="0">
      <p:cViewPr varScale="1">
        <p:scale>
          <a:sx n="84" d="100"/>
          <a:sy n="84" d="100"/>
        </p:scale>
        <p:origin x="1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23105213380249E-2"/>
          <c:y val="0"/>
          <c:w val="0.62219553367301672"/>
          <c:h val="0.934781949025347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85000"/>
                <a:alpha val="78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5-49E8-B459-F0707D7BAB2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5-49E8-B459-F0707D7BAB2F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5-49E8-B459-F0707D7BAB2F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5-49E8-B459-F0707D7BAB2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55-49E8-B459-F0707D7BAB2F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55-49E8-B459-F0707D7BAB2F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55-49E8-B459-F0707D7BAB2F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855-49E8-B459-F0707D7BAB2F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C39-4A6A-A76A-A390C2EC9A53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C39-4A6A-A76A-A390C2EC9A53}"/>
              </c:ext>
            </c:extLst>
          </c:dPt>
          <c:cat>
            <c:strRef>
              <c:f>Лист1!$A$2:$A$11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855-49E8-B459-F0707D7BA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5AE25F29-4A8C-4146-87D0-8FF26A45FC01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721106"/>
            <a:ext cx="3078427" cy="513507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5" y="9721106"/>
            <a:ext cx="3078427" cy="513507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ECAA98CF-A909-4F95-8983-3CA734EE6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3A62-5968-4A32-B4A5-10DEE66C8C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3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8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15" y="3588"/>
            <a:ext cx="9140823" cy="6848373"/>
          </a:xfrm>
          <a:custGeom>
            <a:avLst/>
            <a:gdLst/>
            <a:ahLst/>
            <a:cxnLst/>
            <a:rect l="l" t="t" r="r" b="b"/>
            <a:pathLst>
              <a:path w="20097115" h="11293475">
                <a:moveTo>
                  <a:pt x="20097032" y="0"/>
                </a:moveTo>
                <a:lnTo>
                  <a:pt x="0" y="0"/>
                </a:lnTo>
                <a:lnTo>
                  <a:pt x="0" y="11292923"/>
                </a:lnTo>
                <a:lnTo>
                  <a:pt x="20097032" y="11292923"/>
                </a:lnTo>
                <a:lnTo>
                  <a:pt x="20097032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7" name="bg object 17"/>
          <p:cNvSpPr/>
          <p:nvPr/>
        </p:nvSpPr>
        <p:spPr>
          <a:xfrm>
            <a:off x="1324989" y="374624"/>
            <a:ext cx="1515720" cy="3568778"/>
          </a:xfrm>
          <a:custGeom>
            <a:avLst/>
            <a:gdLst/>
            <a:ahLst/>
            <a:cxnLst/>
            <a:rect l="l" t="t" r="r" b="b"/>
            <a:pathLst>
              <a:path w="3332479" h="5885180">
                <a:moveTo>
                  <a:pt x="3331982" y="0"/>
                </a:moveTo>
                <a:lnTo>
                  <a:pt x="0" y="0"/>
                </a:lnTo>
                <a:lnTo>
                  <a:pt x="0" y="5884637"/>
                </a:lnTo>
                <a:lnTo>
                  <a:pt x="3331982" y="5884637"/>
                </a:lnTo>
                <a:lnTo>
                  <a:pt x="3331982" y="0"/>
                </a:lnTo>
                <a:close/>
              </a:path>
            </a:pathLst>
          </a:custGeom>
          <a:solidFill>
            <a:srgbClr val="003258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8" name="bg object 18"/>
          <p:cNvSpPr/>
          <p:nvPr/>
        </p:nvSpPr>
        <p:spPr>
          <a:xfrm>
            <a:off x="1555220" y="2410137"/>
            <a:ext cx="985161" cy="285718"/>
          </a:xfrm>
          <a:custGeom>
            <a:avLst/>
            <a:gdLst/>
            <a:ahLst/>
            <a:cxnLst/>
            <a:rect l="l" t="t" r="r" b="b"/>
            <a:pathLst>
              <a:path w="2165985" h="471170">
                <a:moveTo>
                  <a:pt x="1171639" y="0"/>
                </a:moveTo>
                <a:lnTo>
                  <a:pt x="844476" y="0"/>
                </a:lnTo>
                <a:lnTo>
                  <a:pt x="700533" y="471095"/>
                </a:lnTo>
                <a:lnTo>
                  <a:pt x="831911" y="471095"/>
                </a:lnTo>
                <a:lnTo>
                  <a:pt x="854026" y="391098"/>
                </a:lnTo>
                <a:lnTo>
                  <a:pt x="1436543" y="391098"/>
                </a:lnTo>
                <a:lnTo>
                  <a:pt x="1404311" y="297069"/>
                </a:lnTo>
                <a:lnTo>
                  <a:pt x="880056" y="297069"/>
                </a:lnTo>
                <a:lnTo>
                  <a:pt x="926045" y="130865"/>
                </a:lnTo>
                <a:lnTo>
                  <a:pt x="1347338" y="130865"/>
                </a:lnTo>
                <a:lnTo>
                  <a:pt x="1337331" y="101672"/>
                </a:lnTo>
                <a:lnTo>
                  <a:pt x="1319616" y="60463"/>
                </a:lnTo>
                <a:lnTo>
                  <a:pt x="1297321" y="31419"/>
                </a:lnTo>
                <a:lnTo>
                  <a:pt x="1267298" y="12812"/>
                </a:lnTo>
                <a:lnTo>
                  <a:pt x="1226439" y="2915"/>
                </a:lnTo>
                <a:lnTo>
                  <a:pt x="1171639" y="0"/>
                </a:lnTo>
                <a:close/>
              </a:path>
              <a:path w="2165985" h="471170">
                <a:moveTo>
                  <a:pt x="1436543" y="391098"/>
                </a:moveTo>
                <a:lnTo>
                  <a:pt x="1065443" y="391098"/>
                </a:lnTo>
                <a:lnTo>
                  <a:pt x="1078124" y="437180"/>
                </a:lnTo>
                <a:lnTo>
                  <a:pt x="1085458" y="453107"/>
                </a:lnTo>
                <a:lnTo>
                  <a:pt x="1095284" y="463577"/>
                </a:lnTo>
                <a:lnTo>
                  <a:pt x="1108140" y="469335"/>
                </a:lnTo>
                <a:lnTo>
                  <a:pt x="1124562" y="471095"/>
                </a:lnTo>
                <a:lnTo>
                  <a:pt x="1463965" y="471095"/>
                </a:lnTo>
                <a:lnTo>
                  <a:pt x="1436543" y="391098"/>
                </a:lnTo>
                <a:close/>
              </a:path>
              <a:path w="2165985" h="471170">
                <a:moveTo>
                  <a:pt x="1347338" y="130865"/>
                </a:moveTo>
                <a:lnTo>
                  <a:pt x="965740" y="130865"/>
                </a:lnTo>
                <a:lnTo>
                  <a:pt x="978882" y="132259"/>
                </a:lnTo>
                <a:lnTo>
                  <a:pt x="988871" y="136673"/>
                </a:lnTo>
                <a:lnTo>
                  <a:pt x="996145" y="144798"/>
                </a:lnTo>
                <a:lnTo>
                  <a:pt x="1001142" y="157262"/>
                </a:lnTo>
                <a:lnTo>
                  <a:pt x="1039622" y="297069"/>
                </a:lnTo>
                <a:lnTo>
                  <a:pt x="1404311" y="297069"/>
                </a:lnTo>
                <a:lnTo>
                  <a:pt x="1347338" y="130865"/>
                </a:lnTo>
                <a:close/>
              </a:path>
              <a:path w="2165985" h="471170">
                <a:moveTo>
                  <a:pt x="1337320" y="101640"/>
                </a:moveTo>
                <a:close/>
              </a:path>
              <a:path w="2165985" h="471170">
                <a:moveTo>
                  <a:pt x="2162740" y="0"/>
                </a:moveTo>
                <a:lnTo>
                  <a:pt x="1516466" y="0"/>
                </a:lnTo>
                <a:lnTo>
                  <a:pt x="1516466" y="91609"/>
                </a:lnTo>
                <a:lnTo>
                  <a:pt x="1518911" y="108757"/>
                </a:lnTo>
                <a:lnTo>
                  <a:pt x="1526248" y="121014"/>
                </a:lnTo>
                <a:lnTo>
                  <a:pt x="1538478" y="128383"/>
                </a:lnTo>
                <a:lnTo>
                  <a:pt x="1555607" y="130865"/>
                </a:lnTo>
                <a:lnTo>
                  <a:pt x="1709246" y="130865"/>
                </a:lnTo>
                <a:lnTo>
                  <a:pt x="1517671" y="340240"/>
                </a:lnTo>
                <a:lnTo>
                  <a:pt x="1517671" y="431840"/>
                </a:lnTo>
                <a:lnTo>
                  <a:pt x="1520126" y="449012"/>
                </a:lnTo>
                <a:lnTo>
                  <a:pt x="1527492" y="461280"/>
                </a:lnTo>
                <a:lnTo>
                  <a:pt x="1539766" y="468641"/>
                </a:lnTo>
                <a:lnTo>
                  <a:pt x="1556947" y="471095"/>
                </a:lnTo>
                <a:lnTo>
                  <a:pt x="2165735" y="471095"/>
                </a:lnTo>
                <a:lnTo>
                  <a:pt x="2165735" y="340240"/>
                </a:lnTo>
                <a:lnTo>
                  <a:pt x="1955793" y="340240"/>
                </a:lnTo>
                <a:lnTo>
                  <a:pt x="2139882" y="141105"/>
                </a:lnTo>
                <a:lnTo>
                  <a:pt x="2150879" y="127213"/>
                </a:lnTo>
                <a:lnTo>
                  <a:pt x="2157880" y="113297"/>
                </a:lnTo>
                <a:lnTo>
                  <a:pt x="2161596" y="97838"/>
                </a:lnTo>
                <a:lnTo>
                  <a:pt x="2162740" y="79316"/>
                </a:lnTo>
                <a:lnTo>
                  <a:pt x="2162740" y="0"/>
                </a:lnTo>
                <a:close/>
              </a:path>
              <a:path w="2165985" h="471170">
                <a:moveTo>
                  <a:pt x="648168" y="0"/>
                </a:moveTo>
                <a:lnTo>
                  <a:pt x="143943" y="0"/>
                </a:lnTo>
                <a:lnTo>
                  <a:pt x="107355" y="3777"/>
                </a:lnTo>
                <a:lnTo>
                  <a:pt x="49136" y="37084"/>
                </a:lnTo>
                <a:lnTo>
                  <a:pt x="12640" y="111595"/>
                </a:lnTo>
                <a:lnTo>
                  <a:pt x="3204" y="166878"/>
                </a:lnTo>
                <a:lnTo>
                  <a:pt x="0" y="235553"/>
                </a:lnTo>
                <a:lnTo>
                  <a:pt x="3204" y="304220"/>
                </a:lnTo>
                <a:lnTo>
                  <a:pt x="12640" y="359499"/>
                </a:lnTo>
                <a:lnTo>
                  <a:pt x="28039" y="402418"/>
                </a:lnTo>
                <a:lnTo>
                  <a:pt x="75664" y="455298"/>
                </a:lnTo>
                <a:lnTo>
                  <a:pt x="143943" y="471095"/>
                </a:lnTo>
                <a:lnTo>
                  <a:pt x="608913" y="471095"/>
                </a:lnTo>
                <a:lnTo>
                  <a:pt x="626086" y="468623"/>
                </a:lnTo>
                <a:lnTo>
                  <a:pt x="638353" y="461268"/>
                </a:lnTo>
                <a:lnTo>
                  <a:pt x="645714" y="449005"/>
                </a:lnTo>
                <a:lnTo>
                  <a:pt x="648168" y="431829"/>
                </a:lnTo>
                <a:lnTo>
                  <a:pt x="648168" y="340240"/>
                </a:lnTo>
                <a:lnTo>
                  <a:pt x="338251" y="340240"/>
                </a:lnTo>
                <a:lnTo>
                  <a:pt x="338251" y="130865"/>
                </a:lnTo>
                <a:lnTo>
                  <a:pt x="608913" y="130865"/>
                </a:lnTo>
                <a:lnTo>
                  <a:pt x="626086" y="128412"/>
                </a:lnTo>
                <a:lnTo>
                  <a:pt x="638353" y="121053"/>
                </a:lnTo>
                <a:lnTo>
                  <a:pt x="645714" y="108786"/>
                </a:lnTo>
                <a:lnTo>
                  <a:pt x="648168" y="91609"/>
                </a:lnTo>
                <a:lnTo>
                  <a:pt x="648168" y="0"/>
                </a:lnTo>
                <a:close/>
              </a:path>
              <a:path w="2165985" h="471170">
                <a:moveTo>
                  <a:pt x="648168" y="209375"/>
                </a:moveTo>
                <a:lnTo>
                  <a:pt x="543480" y="209375"/>
                </a:lnTo>
                <a:lnTo>
                  <a:pt x="506682" y="231440"/>
                </a:lnTo>
                <a:lnTo>
                  <a:pt x="504215" y="248599"/>
                </a:lnTo>
                <a:lnTo>
                  <a:pt x="504215" y="340240"/>
                </a:lnTo>
                <a:lnTo>
                  <a:pt x="648168" y="340240"/>
                </a:lnTo>
                <a:lnTo>
                  <a:pt x="648168" y="209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9" name="bg object 19"/>
          <p:cNvSpPr/>
          <p:nvPr/>
        </p:nvSpPr>
        <p:spPr>
          <a:xfrm>
            <a:off x="2016385" y="2788192"/>
            <a:ext cx="56759" cy="73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0" name="bg object 20"/>
          <p:cNvSpPr/>
          <p:nvPr/>
        </p:nvSpPr>
        <p:spPr>
          <a:xfrm>
            <a:off x="1802286" y="2788195"/>
            <a:ext cx="39033" cy="72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1" name="bg object 21"/>
          <p:cNvSpPr/>
          <p:nvPr/>
        </p:nvSpPr>
        <p:spPr>
          <a:xfrm>
            <a:off x="2255268" y="2789727"/>
            <a:ext cx="53111" cy="72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2" name="bg object 22"/>
          <p:cNvSpPr/>
          <p:nvPr/>
        </p:nvSpPr>
        <p:spPr>
          <a:xfrm>
            <a:off x="2493115" y="2788192"/>
            <a:ext cx="54821" cy="98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3" name="bg object 23"/>
          <p:cNvSpPr/>
          <p:nvPr/>
        </p:nvSpPr>
        <p:spPr>
          <a:xfrm>
            <a:off x="1560165" y="2789713"/>
            <a:ext cx="58436" cy="98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93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51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3" y="-297"/>
            <a:ext cx="9149365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2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7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8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6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2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8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0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" y="0"/>
            <a:ext cx="91472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658" y="1401554"/>
            <a:ext cx="8555107" cy="456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EDE4-70DB-48AB-BD92-EDB8EFDE32B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27B9C-2612-4038-A054-514600F0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8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9" Type="http://schemas.openxmlformats.org/officeDocument/2006/relationships/image" Target="../media/image47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34" Type="http://schemas.openxmlformats.org/officeDocument/2006/relationships/image" Target="../media/image42.jpeg"/><Relationship Id="rId42" Type="http://schemas.openxmlformats.org/officeDocument/2006/relationships/image" Target="../media/image50.png"/><Relationship Id="rId47" Type="http://schemas.openxmlformats.org/officeDocument/2006/relationships/image" Target="../media/image54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9.png"/><Relationship Id="rId2" Type="http://schemas.openxmlformats.org/officeDocument/2006/relationships/chart" Target="../charts/chart1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41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32" Type="http://schemas.openxmlformats.org/officeDocument/2006/relationships/image" Target="../media/image40.jpeg"/><Relationship Id="rId37" Type="http://schemas.openxmlformats.org/officeDocument/2006/relationships/image" Target="../media/image45.jpe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png"/><Relationship Id="rId36" Type="http://schemas.openxmlformats.org/officeDocument/2006/relationships/image" Target="../media/image44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Relationship Id="rId35" Type="http://schemas.openxmlformats.org/officeDocument/2006/relationships/image" Target="../media/image43.jpeg"/><Relationship Id="rId43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5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9.png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069657"/>
            <a:ext cx="719159" cy="776345"/>
          </a:xfrm>
          <a:custGeom>
            <a:avLst/>
            <a:gdLst/>
            <a:ahLst/>
            <a:cxnLst/>
            <a:rect l="l" t="t" r="r" b="b"/>
            <a:pathLst>
              <a:path w="1581150" h="1706879">
                <a:moveTo>
                  <a:pt x="1581099" y="1088974"/>
                </a:moveTo>
                <a:lnTo>
                  <a:pt x="617778" y="1087513"/>
                </a:lnTo>
                <a:lnTo>
                  <a:pt x="617778" y="0"/>
                </a:lnTo>
                <a:lnTo>
                  <a:pt x="0" y="0"/>
                </a:lnTo>
                <a:lnTo>
                  <a:pt x="0" y="1086573"/>
                </a:lnTo>
                <a:lnTo>
                  <a:pt x="0" y="1704784"/>
                </a:lnTo>
                <a:lnTo>
                  <a:pt x="0" y="1706753"/>
                </a:lnTo>
                <a:lnTo>
                  <a:pt x="1581099" y="1706753"/>
                </a:lnTo>
                <a:lnTo>
                  <a:pt x="1581099" y="1088974"/>
                </a:lnTo>
                <a:close/>
              </a:path>
            </a:pathLst>
          </a:custGeom>
          <a:solidFill>
            <a:srgbClr val="00325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0" name="Прямоугольник 9"/>
          <p:cNvSpPr/>
          <p:nvPr/>
        </p:nvSpPr>
        <p:spPr>
          <a:xfrm>
            <a:off x="2823543" y="3813962"/>
            <a:ext cx="6320683" cy="2186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9"/>
          </a:p>
        </p:txBody>
      </p:sp>
      <p:sp>
        <p:nvSpPr>
          <p:cNvPr id="6" name="object 6"/>
          <p:cNvSpPr/>
          <p:nvPr/>
        </p:nvSpPr>
        <p:spPr>
          <a:xfrm>
            <a:off x="2838447" y="857072"/>
            <a:ext cx="6305779" cy="1357448"/>
          </a:xfrm>
          <a:custGeom>
            <a:avLst/>
            <a:gdLst/>
            <a:ahLst/>
            <a:cxnLst/>
            <a:rect l="l" t="t" r="r" b="b"/>
            <a:pathLst>
              <a:path w="13863955" h="2984500">
                <a:moveTo>
                  <a:pt x="13863447" y="0"/>
                </a:moveTo>
                <a:lnTo>
                  <a:pt x="13245668" y="0"/>
                </a:lnTo>
                <a:lnTo>
                  <a:pt x="0" y="0"/>
                </a:lnTo>
                <a:lnTo>
                  <a:pt x="0" y="615797"/>
                </a:lnTo>
                <a:lnTo>
                  <a:pt x="13245668" y="618109"/>
                </a:lnTo>
                <a:lnTo>
                  <a:pt x="13245668" y="2984208"/>
                </a:lnTo>
                <a:lnTo>
                  <a:pt x="13863447" y="2984208"/>
                </a:lnTo>
                <a:lnTo>
                  <a:pt x="13863447" y="618210"/>
                </a:lnTo>
                <a:lnTo>
                  <a:pt x="13863447" y="0"/>
                </a:lnTo>
                <a:close/>
              </a:path>
            </a:pathLst>
          </a:custGeom>
          <a:solidFill>
            <a:srgbClr val="00325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9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76" y="857072"/>
            <a:ext cx="1138387" cy="11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09966" y="2127404"/>
            <a:ext cx="1136898" cy="921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0" y="2347326"/>
            <a:ext cx="1138387" cy="48157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57838" y="4136219"/>
            <a:ext cx="5652092" cy="1484619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РОЛЬ ТРАНСПОРТА </a:t>
            </a:r>
            <a:endParaRPr lang="ru-RU" sz="3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В </a:t>
            </a:r>
            <a:r>
              <a:rPr lang="ru-RU" sz="3200" dirty="0"/>
              <a:t>СНИЖЕНИИ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УГЛЕРОДНОГО СЛЕДА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3"/>
          <a:stretch/>
        </p:blipFill>
        <p:spPr>
          <a:xfrm>
            <a:off x="2838446" y="1104181"/>
            <a:ext cx="6064873" cy="27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" y="118015"/>
            <a:ext cx="2103393" cy="841456"/>
          </a:xfrm>
          <a:prstGeom prst="rect">
            <a:avLst/>
          </a:prstGeom>
        </p:spPr>
      </p:pic>
      <p:pic>
        <p:nvPicPr>
          <p:cNvPr id="26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2533705" y="455212"/>
            <a:ext cx="4927755" cy="3950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ru-RU" sz="2800" dirty="0" smtClean="0"/>
              <a:t>ЭЛЕКТРОМОБИЛЬ </a:t>
            </a:r>
            <a:r>
              <a:rPr lang="ru-RU" sz="2800" dirty="0" smtClean="0"/>
              <a:t>– ЧТО ЕЩЕ?</a:t>
            </a:r>
            <a:endParaRPr lang="ru-RU" sz="2800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99838" y="1323202"/>
            <a:ext cx="2091744" cy="316114"/>
          </a:xfrm>
          <a:prstGeom prst="rect">
            <a:avLst/>
          </a:prstGeom>
          <a:solidFill>
            <a:srgbClr val="3998BA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УДОБСТВО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14833" y="1332394"/>
            <a:ext cx="2091744" cy="316114"/>
          </a:xfrm>
          <a:prstGeom prst="rect">
            <a:avLst/>
          </a:prstGeom>
          <a:solidFill>
            <a:srgbClr val="3998BA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БЕЗОПАСНОСТЬ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827267" y="1332394"/>
            <a:ext cx="2091744" cy="316114"/>
          </a:xfrm>
          <a:prstGeom prst="rect">
            <a:avLst/>
          </a:prstGeom>
          <a:solidFill>
            <a:srgbClr val="3998BA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УНИВЕРСАЛЬНОСТЬ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629828" y="1332394"/>
            <a:ext cx="2091744" cy="316114"/>
          </a:xfrm>
          <a:prstGeom prst="rect">
            <a:avLst/>
          </a:prstGeom>
          <a:solidFill>
            <a:srgbClr val="3998BA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НАДЕЖНОСТЬ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837" y="1771172"/>
            <a:ext cx="20917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500" dirty="0"/>
              <a:t>У</a:t>
            </a:r>
            <a:r>
              <a:rPr lang="ru-RU" sz="1500" dirty="0" smtClean="0"/>
              <a:t>правление </a:t>
            </a:r>
            <a:r>
              <a:rPr lang="ru-RU" sz="1500" dirty="0"/>
              <a:t>- поворотным выключателем с тремя </a:t>
            </a:r>
            <a:r>
              <a:rPr lang="ru-RU" sz="1500" dirty="0" smtClean="0"/>
              <a:t>положениями.</a:t>
            </a:r>
          </a:p>
          <a:p>
            <a:pPr marL="0" lvl="1"/>
            <a:endParaRPr lang="ru-RU" sz="1500" dirty="0" smtClean="0"/>
          </a:p>
          <a:p>
            <a:pPr marL="0" lvl="1"/>
            <a:r>
              <a:rPr lang="ru-RU" sz="1500" dirty="0" smtClean="0"/>
              <a:t>Предусмотрено </a:t>
            </a:r>
            <a:r>
              <a:rPr lang="ru-RU" sz="1500" dirty="0"/>
              <a:t>внутреннее зарядное устройство для зарядки от сети 220 или 380 В сразу после покупки без дополнительных вложений.</a:t>
            </a:r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3829" y="1771172"/>
            <a:ext cx="21627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500" dirty="0" smtClean="0"/>
              <a:t>Соответствуют</a:t>
            </a:r>
            <a:r>
              <a:rPr lang="en-US" sz="1500" dirty="0" smtClean="0"/>
              <a:t> </a:t>
            </a:r>
            <a:r>
              <a:rPr lang="ru-RU" sz="1500" dirty="0" smtClean="0"/>
              <a:t>принятым </a:t>
            </a:r>
            <a:r>
              <a:rPr lang="ru-RU" sz="1500" dirty="0"/>
              <a:t>европейским нормам и правилам для электромобилей (Правила ЕЭК ООН 100</a:t>
            </a:r>
            <a:r>
              <a:rPr lang="ru-RU" sz="1500" dirty="0" smtClean="0"/>
              <a:t>).</a:t>
            </a:r>
            <a:endParaRPr lang="en-US" sz="1500" dirty="0" smtClean="0"/>
          </a:p>
          <a:p>
            <a:pPr marL="0" lvl="1"/>
            <a:endParaRPr lang="ru-RU" sz="1500" dirty="0"/>
          </a:p>
          <a:p>
            <a:pPr marL="0" lvl="1"/>
            <a:r>
              <a:rPr lang="ru-RU" sz="1500" dirty="0" smtClean="0"/>
              <a:t>В</a:t>
            </a:r>
            <a:r>
              <a:rPr lang="en-US" sz="1500" dirty="0" smtClean="0"/>
              <a:t> </a:t>
            </a:r>
            <a:r>
              <a:rPr lang="ru-RU" sz="1500" dirty="0" smtClean="0"/>
              <a:t>случае </a:t>
            </a:r>
            <a:r>
              <a:rPr lang="ru-RU" sz="1500" dirty="0"/>
              <a:t>возникновения внештатных ситуаций реализовано отключение питания от батареи, производится контроль изоляции высоковольтных проводов. </a:t>
            </a:r>
            <a:endParaRPr lang="ru-RU" sz="1500" dirty="0" smtClean="0"/>
          </a:p>
          <a:p>
            <a:pPr marL="0" lvl="1"/>
            <a:endParaRPr lang="ru-RU" sz="1500" dirty="0"/>
          </a:p>
          <a:p>
            <a:pPr marL="0" lvl="1"/>
            <a:r>
              <a:rPr lang="ru-RU" sz="1500" dirty="0" smtClean="0"/>
              <a:t>Зарядный </a:t>
            </a:r>
            <a:r>
              <a:rPr lang="ru-RU" sz="1500" dirty="0"/>
              <a:t>порт полностью защищен от внешних воздействий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58824" y="1771172"/>
            <a:ext cx="225526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500" dirty="0" smtClean="0"/>
              <a:t>Примененная литий-марганцевая </a:t>
            </a:r>
            <a:r>
              <a:rPr lang="ru-RU" sz="1500" dirty="0"/>
              <a:t>батарея обеспечивает </a:t>
            </a:r>
            <a:r>
              <a:rPr lang="ru-RU" sz="1500" dirty="0" smtClean="0"/>
              <a:t>оптимальна с </a:t>
            </a:r>
            <a:r>
              <a:rPr lang="ru-RU" sz="1500" dirty="0" err="1" smtClean="0"/>
              <a:t>т.з</a:t>
            </a:r>
            <a:r>
              <a:rPr lang="ru-RU" sz="1500" dirty="0" smtClean="0"/>
              <a:t>.  емкости и скорости </a:t>
            </a:r>
            <a:r>
              <a:rPr lang="ru-RU" sz="1500" dirty="0"/>
              <a:t>заряда, </a:t>
            </a:r>
            <a:r>
              <a:rPr lang="ru-RU" sz="1500" dirty="0" smtClean="0"/>
              <a:t>срока службы.</a:t>
            </a:r>
            <a:endParaRPr lang="ru-RU" sz="1500" dirty="0"/>
          </a:p>
          <a:p>
            <a:pPr marL="0" lvl="1"/>
            <a:endParaRPr lang="ru-RU" sz="1500" dirty="0" smtClean="0"/>
          </a:p>
          <a:p>
            <a:pPr marL="0" lvl="1"/>
            <a:r>
              <a:rPr lang="ru-RU" sz="1500" dirty="0" smtClean="0"/>
              <a:t>Работа </a:t>
            </a:r>
            <a:r>
              <a:rPr lang="ru-RU" sz="1500" dirty="0"/>
              <a:t>батареи в паспортном режиме рассчитана на 4000 циклов зарядки</a:t>
            </a:r>
            <a:r>
              <a:rPr lang="en-US" sz="1500" dirty="0"/>
              <a:t>/</a:t>
            </a:r>
            <a:r>
              <a:rPr lang="ru-RU" sz="1500" dirty="0" smtClean="0"/>
              <a:t>разрядки.</a:t>
            </a:r>
          </a:p>
          <a:p>
            <a:pPr marL="0" lvl="1"/>
            <a:endParaRPr lang="ru-RU" sz="1500" dirty="0" smtClean="0"/>
          </a:p>
          <a:p>
            <a:pPr marL="0" lvl="1"/>
            <a:r>
              <a:rPr lang="ru-RU" sz="1500" dirty="0" smtClean="0"/>
              <a:t>Электродвигатель </a:t>
            </a:r>
            <a:r>
              <a:rPr lang="ru-RU" sz="1500" dirty="0"/>
              <a:t>рассчитан на работу до 10 лет (400 тыс. км </a:t>
            </a:r>
            <a:r>
              <a:rPr lang="ru-RU" sz="1500" dirty="0" smtClean="0"/>
              <a:t>пробега)</a:t>
            </a:r>
          </a:p>
          <a:p>
            <a:pPr marL="0" lvl="1"/>
            <a:endParaRPr lang="ru-RU" sz="1500" dirty="0" smtClean="0"/>
          </a:p>
          <a:p>
            <a:pPr marL="0" lvl="1"/>
            <a:r>
              <a:rPr lang="ru-RU" sz="1500" dirty="0" smtClean="0"/>
              <a:t>В </a:t>
            </a:r>
            <a:r>
              <a:rPr lang="ru-RU" sz="1500" dirty="0"/>
              <a:t>двигателе отсутствуют части, подверженные механическому износу. 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866338" y="1771172"/>
            <a:ext cx="2052673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2pPr marL="0" lvl="1">
              <a:defRPr sz="1500"/>
            </a:lvl2pPr>
          </a:lstStyle>
          <a:p>
            <a:pPr lvl="1"/>
            <a:r>
              <a:rPr lang="ru-RU" dirty="0" smtClean="0"/>
              <a:t>Диапазон эксплуатации </a:t>
            </a:r>
            <a:r>
              <a:rPr lang="ru-RU" dirty="0"/>
              <a:t>автомобиля – от -25⁰С до +40 ⁰С. 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При снижении </a:t>
            </a:r>
            <a:r>
              <a:rPr lang="ru-RU" dirty="0"/>
              <a:t>температуры воздуха </a:t>
            </a:r>
            <a:r>
              <a:rPr lang="ru-RU" dirty="0" smtClean="0"/>
              <a:t>предусмотрен электроподогрев батареи.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1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" y="118015"/>
            <a:ext cx="2103393" cy="841456"/>
          </a:xfrm>
          <a:prstGeom prst="rect">
            <a:avLst/>
          </a:prstGeom>
        </p:spPr>
      </p:pic>
      <p:pic>
        <p:nvPicPr>
          <p:cNvPr id="26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2631669" y="413867"/>
            <a:ext cx="4763207" cy="3950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ru-RU" sz="2800" dirty="0" smtClean="0"/>
              <a:t>ВОДОРОДНЫЙ АВТОМОБИЛЬ</a:t>
            </a:r>
            <a:endParaRPr lang="ru-RU" sz="2800" dirty="0"/>
          </a:p>
        </p:txBody>
      </p:sp>
      <p:sp>
        <p:nvSpPr>
          <p:cNvPr id="24" name="object 3"/>
          <p:cNvSpPr/>
          <p:nvPr/>
        </p:nvSpPr>
        <p:spPr>
          <a:xfrm>
            <a:off x="708769" y="5228867"/>
            <a:ext cx="2557089" cy="119266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5" name="object 15"/>
          <p:cNvSpPr txBox="1"/>
          <p:nvPr/>
        </p:nvSpPr>
        <p:spPr>
          <a:xfrm>
            <a:off x="791065" y="5609588"/>
            <a:ext cx="2390694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3200" b="1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3200" b="1" spc="2" dirty="0" smtClean="0">
                <a:solidFill>
                  <a:schemeClr val="bg1"/>
                </a:solidFill>
                <a:latin typeface="Verdana"/>
                <a:cs typeface="Verdana"/>
              </a:rPr>
              <a:t>2500 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ВОДОРОДНЫХ АВТОМОБИЛЕЙ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В ЯПОНИИ</a:t>
            </a:r>
            <a:endParaRPr lang="ru-RU" sz="1000" spc="2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4" y="1177103"/>
            <a:ext cx="8856043" cy="3852379"/>
          </a:xfrm>
          <a:prstGeom prst="rect">
            <a:avLst/>
          </a:prstGeom>
        </p:spPr>
      </p:pic>
      <p:sp>
        <p:nvSpPr>
          <p:cNvPr id="27" name="object 3"/>
          <p:cNvSpPr/>
          <p:nvPr/>
        </p:nvSpPr>
        <p:spPr>
          <a:xfrm>
            <a:off x="3493116" y="5228867"/>
            <a:ext cx="2557089" cy="119266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9" name="object 15"/>
          <p:cNvSpPr txBox="1"/>
          <p:nvPr/>
        </p:nvSpPr>
        <p:spPr>
          <a:xfrm>
            <a:off x="3576313" y="5404340"/>
            <a:ext cx="2390694" cy="804041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4000" b="1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3200" b="1" spc="2" dirty="0" smtClean="0">
                <a:solidFill>
                  <a:schemeClr val="bg1"/>
                </a:solidFill>
                <a:latin typeface="Verdana"/>
                <a:cs typeface="Verdana"/>
              </a:rPr>
              <a:t>ПРИНЯТА</a:t>
            </a:r>
          </a:p>
          <a:p>
            <a:pPr marL="5776" algn="ctr">
              <a:lnSpc>
                <a:spcPts val="1600"/>
              </a:lnSpc>
            </a:pPr>
            <a:r>
              <a:rPr lang="ru-RU" sz="1050" spc="2" dirty="0" smtClean="0">
                <a:solidFill>
                  <a:schemeClr val="bg1"/>
                </a:solidFill>
                <a:latin typeface="Verdana"/>
                <a:cs typeface="Verdana"/>
              </a:rPr>
              <a:t>ДОРОЖНАЯ КАРТА ПО РАЗВИТИЮ ДОРОЖНОЙ ЭНЕРГЕТИКИ</a:t>
            </a:r>
            <a:endParaRPr lang="ru-RU" sz="1100" spc="2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https://minenergo.gov.ru/sites/default/files/news/10/22/19194/12627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38" y="4344871"/>
            <a:ext cx="2691269" cy="25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8446" y="3925582"/>
            <a:ext cx="6305554" cy="2186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9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64" y="4820294"/>
            <a:ext cx="1678653" cy="6715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34945" y="4694399"/>
            <a:ext cx="2282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Плетникова Наталья</a:t>
            </a:r>
          </a:p>
          <a:p>
            <a:r>
              <a:rPr 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+79100587948</a:t>
            </a:r>
          </a:p>
          <a:p>
            <a:r>
              <a:rPr lang="en-US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PletnikovaNN@st.tech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43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104"/>
          <p:cNvSpPr/>
          <p:nvPr/>
        </p:nvSpPr>
        <p:spPr>
          <a:xfrm>
            <a:off x="9851237" y="1487"/>
            <a:ext cx="635" cy="821370"/>
          </a:xfrm>
          <a:custGeom>
            <a:avLst/>
            <a:gdLst/>
            <a:ahLst/>
            <a:cxnLst/>
            <a:rect l="l" t="t" r="r" b="b"/>
            <a:pathLst>
              <a:path w="634" h="821690">
                <a:moveTo>
                  <a:pt x="0" y="821080"/>
                </a:moveTo>
                <a:lnTo>
                  <a:pt x="482" y="821080"/>
                </a:lnTo>
                <a:lnTo>
                  <a:pt x="482" y="0"/>
                </a:lnTo>
                <a:lnTo>
                  <a:pt x="0" y="0"/>
                </a:lnTo>
                <a:lnTo>
                  <a:pt x="0" y="821080"/>
                </a:lnTo>
                <a:close/>
              </a:path>
            </a:pathLst>
          </a:custGeom>
          <a:solidFill>
            <a:srgbClr val="006BB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09955085"/>
              </p:ext>
            </p:extLst>
          </p:nvPr>
        </p:nvGraphicFramePr>
        <p:xfrm>
          <a:off x="2206666" y="1798911"/>
          <a:ext cx="6852579" cy="452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48" descr="Картинки по запросу рефрижератор газон некс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7227"/>
          <a:stretch>
            <a:fillRect/>
          </a:stretch>
        </p:blipFill>
        <p:spPr bwMode="auto">
          <a:xfrm>
            <a:off x="5151561" y="4528827"/>
            <a:ext cx="612437" cy="39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14946" r="9644" b="7758"/>
          <a:stretch>
            <a:fillRect/>
          </a:stretch>
        </p:blipFill>
        <p:spPr bwMode="auto">
          <a:xfrm>
            <a:off x="5434351" y="4942314"/>
            <a:ext cx="625216" cy="38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7529" r="3593" b="6241"/>
          <a:stretch>
            <a:fillRect/>
          </a:stretch>
        </p:blipFill>
        <p:spPr bwMode="auto">
          <a:xfrm>
            <a:off x="4852554" y="4136334"/>
            <a:ext cx="746281" cy="41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46" descr="\\Gaz\ka\ДМиК\Архив директора\Продуктовые менеджеры\WHITE\WHITE\ubor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47" y="4332274"/>
            <a:ext cx="679135" cy="35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3" descr="\\Gaz\ka\ДМиК\Архив директора\Продуктовые менеджеры\WHITE\WHITE\musor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"/>
          <a:stretch>
            <a:fillRect/>
          </a:stretch>
        </p:blipFill>
        <p:spPr bwMode="auto">
          <a:xfrm>
            <a:off x="4985024" y="5328738"/>
            <a:ext cx="608341" cy="3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44" descr="\\Gaz\ka\ДМиК\Архив директора\Продуктовые менеджеры\WHITE\WHITE\3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52" y="4695238"/>
            <a:ext cx="619604" cy="34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47" descr="\\Gaz\ka\ДМиК\Архив директора\Продуктовые менеджеры\WHITE\WHITE\11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31" y="3719981"/>
            <a:ext cx="803036" cy="4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4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97" y="4898888"/>
            <a:ext cx="649168" cy="64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51" descr="\\Gaz\ka\ДМиК\Архив директора\Продуктовые менеджеры\WHITE\WHITE\2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69" y="4516539"/>
            <a:ext cx="554229" cy="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42" descr="\\Gaz\ka\ДМиК\Архив директора\Продуктовые менеджеры\WHITE\WHITE\мусоровоз_3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12" y="5497896"/>
            <a:ext cx="645885" cy="41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48" descr="Картинки по запросу рефрижератор газон некст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7227"/>
          <a:stretch>
            <a:fillRect/>
          </a:stretch>
        </p:blipFill>
        <p:spPr bwMode="auto">
          <a:xfrm>
            <a:off x="3931568" y="4935378"/>
            <a:ext cx="550497" cy="35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3" t="35602" r="18527" b="14406"/>
          <a:stretch>
            <a:fillRect/>
          </a:stretch>
        </p:blipFill>
        <p:spPr bwMode="auto">
          <a:xfrm>
            <a:off x="3780669" y="5541356"/>
            <a:ext cx="715645" cy="3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4" descr="Картинки по запросу вахтовый автобус газ-33081 салон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44" y="4626119"/>
            <a:ext cx="526456" cy="43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5" y="4468442"/>
            <a:ext cx="555463" cy="3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22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71" y="4172870"/>
            <a:ext cx="574375" cy="5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Объект 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6381" y="4063890"/>
            <a:ext cx="464937" cy="464937"/>
          </a:xfrm>
          <a:prstGeom prst="rect">
            <a:avLst/>
          </a:prstGeom>
        </p:spPr>
      </p:pic>
      <p:pic>
        <p:nvPicPr>
          <p:cNvPr id="35" name="Рисунок 1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06" y="4715494"/>
            <a:ext cx="666279" cy="6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1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10670"/>
          <a:stretch>
            <a:fillRect/>
          </a:stretch>
        </p:blipFill>
        <p:spPr bwMode="auto">
          <a:xfrm>
            <a:off x="2365274" y="3922869"/>
            <a:ext cx="933370" cy="5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2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27856" r="13402" b="10892"/>
          <a:stretch>
            <a:fillRect/>
          </a:stretch>
        </p:blipFill>
        <p:spPr bwMode="auto">
          <a:xfrm>
            <a:off x="2376234" y="3362728"/>
            <a:ext cx="843143" cy="3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" descr="C:\Documents and Settings\pletnikovvl\Рабочий стол\MCHS_3 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93" y="2877961"/>
            <a:ext cx="537785" cy="3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C:\Documents and Settings\pletnikovvl\Рабочий стол\Pozharka_Next_01 1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21" y="3357259"/>
            <a:ext cx="577951" cy="35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1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4" t="33743" r="18527" b="14069"/>
          <a:stretch>
            <a:fillRect/>
          </a:stretch>
        </p:blipFill>
        <p:spPr bwMode="auto">
          <a:xfrm>
            <a:off x="2578779" y="2867022"/>
            <a:ext cx="772400" cy="4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19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19" y="2267569"/>
            <a:ext cx="733332" cy="73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18" descr="D:\Документы_с_05112011\Картинки\NEXT_автолавка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19112" b="14696"/>
          <a:stretch>
            <a:fillRect/>
          </a:stretch>
        </p:blipFill>
        <p:spPr bwMode="auto">
          <a:xfrm>
            <a:off x="5687080" y="4450023"/>
            <a:ext cx="681453" cy="4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2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27866" r="11220" b="14079"/>
          <a:stretch>
            <a:fillRect/>
          </a:stretch>
        </p:blipFill>
        <p:spPr bwMode="auto">
          <a:xfrm>
            <a:off x="5289194" y="2782117"/>
            <a:ext cx="1063125" cy="51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6132322" y="5082372"/>
            <a:ext cx="1475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altLang="ru-RU" sz="1600" kern="0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Логистика и торговля</a:t>
            </a:r>
            <a:endParaRPr lang="ru-RU" altLang="ru-RU" sz="1600" kern="0" dirty="0">
              <a:solidFill>
                <a:srgbClr val="1F497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4852554" y="5972653"/>
            <a:ext cx="1373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altLang="ru-RU" sz="1600" kern="0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ЖКХ и </a:t>
            </a:r>
          </a:p>
          <a:p>
            <a:pPr defTabSz="1219170">
              <a:buClr>
                <a:srgbClr val="000000"/>
              </a:buClr>
            </a:pPr>
            <a:r>
              <a:rPr lang="ru-RU" altLang="ru-RU" sz="1600" kern="0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дорожные работы</a:t>
            </a:r>
            <a:endParaRPr lang="ru-RU" altLang="ru-RU" sz="1600" kern="0" dirty="0">
              <a:solidFill>
                <a:srgbClr val="1F497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931890" y="4920815"/>
            <a:ext cx="179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altLang="ru-RU" sz="1600" kern="0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Сервисное обслуживание и ремонт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521208" y="3542114"/>
            <a:ext cx="1818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altLang="ru-RU" sz="1600" kern="0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Инфраструктура городов</a:t>
            </a:r>
            <a:endParaRPr lang="ru-RU" altLang="ru-RU" sz="1600" kern="0" dirty="0">
              <a:solidFill>
                <a:srgbClr val="1F497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1242248" y="2225246"/>
            <a:ext cx="1413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altLang="ru-RU" sz="1600" kern="0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Службы быстрого реагирования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6249175" y="2348356"/>
            <a:ext cx="1653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altLang="ru-RU" sz="1600" kern="0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Социальный сектор</a:t>
            </a:r>
            <a:endParaRPr lang="ru-RU" altLang="ru-RU" sz="1600" kern="0" dirty="0">
              <a:solidFill>
                <a:srgbClr val="1F497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1810513" y="1490542"/>
            <a:ext cx="1948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altLang="ru-RU" sz="1600" kern="0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Инфраструктура аэропортов</a:t>
            </a:r>
            <a:endParaRPr lang="ru-RU" altLang="ru-RU" sz="1600" kern="0" dirty="0">
              <a:solidFill>
                <a:srgbClr val="1F497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pic>
        <p:nvPicPr>
          <p:cNvPr id="77" name="Рисунок 76" descr="Передвижная лаборатория для забора и хранения крови на базе ГАЗель НЕКСТ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15" y="3185095"/>
            <a:ext cx="432013" cy="3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39817" r="5852" b="9085"/>
          <a:stretch/>
        </p:blipFill>
        <p:spPr>
          <a:xfrm>
            <a:off x="4512300" y="2835197"/>
            <a:ext cx="722121" cy="387144"/>
          </a:xfrm>
          <a:prstGeom prst="rect">
            <a:avLst/>
          </a:prstGeom>
        </p:spPr>
      </p:pic>
      <p:pic>
        <p:nvPicPr>
          <p:cNvPr id="79" name="Picture 2" descr="IMG_1973"/>
          <p:cNvPicPr>
            <a:picLocks noChangeAspect="1" noChangeArrowheads="1"/>
          </p:cNvPicPr>
          <p:nvPr/>
        </p:nvPicPr>
        <p:blipFill rotWithShape="1"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9" t="6787" r="6544" b="5394"/>
          <a:stretch/>
        </p:blipFill>
        <p:spPr bwMode="auto">
          <a:xfrm>
            <a:off x="3770190" y="1883338"/>
            <a:ext cx="675120" cy="44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056" y="2622173"/>
            <a:ext cx="900253" cy="600168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2" t="14471" r="11318" b="8662"/>
          <a:stretch/>
        </p:blipFill>
        <p:spPr>
          <a:xfrm>
            <a:off x="3644137" y="2369971"/>
            <a:ext cx="590064" cy="349291"/>
          </a:xfrm>
          <a:prstGeom prst="rect">
            <a:avLst/>
          </a:prstGeom>
        </p:spPr>
      </p:pic>
      <p:pic>
        <p:nvPicPr>
          <p:cNvPr id="82" name="Рисунок 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93" y="3111630"/>
            <a:ext cx="645320" cy="44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15024" r="22455" b="10339"/>
          <a:stretch/>
        </p:blipFill>
        <p:spPr>
          <a:xfrm>
            <a:off x="2721311" y="3625088"/>
            <a:ext cx="806522" cy="411273"/>
          </a:xfrm>
          <a:prstGeom prst="rect">
            <a:avLst/>
          </a:prstGeom>
        </p:spPr>
      </p:pic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2832806" y="5911932"/>
            <a:ext cx="1268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altLang="ru-RU" sz="1600" kern="0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Сельское хозяйство</a:t>
            </a:r>
            <a:endParaRPr lang="ru-RU" altLang="ru-RU" sz="1600" kern="0" dirty="0">
              <a:solidFill>
                <a:srgbClr val="1F497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4981078" y="1464773"/>
            <a:ext cx="1245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altLang="ru-RU" sz="1600" kern="0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Медицина </a:t>
            </a:r>
            <a:endParaRPr lang="ru-RU" altLang="ru-RU" sz="1600" kern="0" dirty="0">
              <a:solidFill>
                <a:srgbClr val="1F497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pic>
        <p:nvPicPr>
          <p:cNvPr id="87" name="Рисунок 9"/>
          <p:cNvPicPr>
            <a:picLocks noChangeAspect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t="6660" r="4179" b="6467"/>
          <a:stretch>
            <a:fillRect/>
          </a:stretch>
        </p:blipFill>
        <p:spPr bwMode="auto">
          <a:xfrm>
            <a:off x="4496222" y="2513216"/>
            <a:ext cx="917095" cy="35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2750" r="6831" b="6901"/>
          <a:stretch/>
        </p:blipFill>
        <p:spPr>
          <a:xfrm>
            <a:off x="5027271" y="2024941"/>
            <a:ext cx="605684" cy="37939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9008" r="8515" b="9019"/>
          <a:stretch/>
        </p:blipFill>
        <p:spPr>
          <a:xfrm>
            <a:off x="4488807" y="2139650"/>
            <a:ext cx="603603" cy="401715"/>
          </a:xfrm>
          <a:prstGeom prst="rect">
            <a:avLst/>
          </a:prstGeom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501647" y="2470085"/>
            <a:ext cx="567054" cy="4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d7529ade-27a5-43df-9a21-68ad4cb9b528" descr="image002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0360" y="3460683"/>
            <a:ext cx="510747" cy="2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Рисунок 4" descr="\\gaz\ka\ДРиМ\ФОТОБАНК\СПЕЦИАЛЬНАЯ ТЕХНИКА ГАЗ\3D-модели\3D ГАЗель Некст САТ\Инвалидка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9528" r="4886" b="3537"/>
          <a:stretch>
            <a:fillRect/>
          </a:stretch>
        </p:blipFill>
        <p:spPr bwMode="auto">
          <a:xfrm>
            <a:off x="5055469" y="3173839"/>
            <a:ext cx="577486" cy="3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D76E2C71-EAFB-4215-9EF2-038C39F73800}"/>
              </a:ext>
            </a:extLst>
          </p:cNvPr>
          <p:cNvSpPr/>
          <p:nvPr/>
        </p:nvSpPr>
        <p:spPr>
          <a:xfrm>
            <a:off x="6600304" y="3648391"/>
            <a:ext cx="1648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altLang="ru-RU" sz="1600" kern="0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Пассажирские перевозки</a:t>
            </a:r>
            <a:endParaRPr lang="ru-RU" altLang="ru-RU" sz="1600" kern="0" dirty="0">
              <a:solidFill>
                <a:srgbClr val="1F497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45" y="5146020"/>
            <a:ext cx="908466" cy="511012"/>
          </a:xfrm>
          <a:prstGeom prst="rect">
            <a:avLst/>
          </a:prstGeom>
        </p:spPr>
      </p:pic>
      <p:pic>
        <p:nvPicPr>
          <p:cNvPr id="95" name="Рисунок 3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53" y="3942183"/>
            <a:ext cx="967350" cy="45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Рисунок 29"/>
          <p:cNvPicPr>
            <a:picLocks noChangeAspect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74" y="3702261"/>
            <a:ext cx="649945" cy="32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Рисунок 3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91" y="3389762"/>
            <a:ext cx="650247" cy="36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8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2" y="3741658"/>
            <a:ext cx="516040" cy="34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6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0" y="85212"/>
            <a:ext cx="2103393" cy="841456"/>
          </a:xfrm>
          <a:prstGeom prst="rect">
            <a:avLst/>
          </a:prstGeom>
        </p:spPr>
      </p:pic>
      <p:pic>
        <p:nvPicPr>
          <p:cNvPr id="64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Заголовок 1"/>
          <p:cNvSpPr txBox="1">
            <a:spLocks/>
          </p:cNvSpPr>
          <p:nvPr/>
        </p:nvSpPr>
        <p:spPr>
          <a:xfrm>
            <a:off x="2632601" y="435398"/>
            <a:ext cx="4644335" cy="3950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ru-RU" sz="2800" dirty="0" smtClean="0"/>
              <a:t>ДВИЖЕНИЕ </a:t>
            </a:r>
            <a:r>
              <a:rPr lang="en-US" sz="2800" dirty="0"/>
              <a:t>=</a:t>
            </a:r>
            <a:r>
              <a:rPr lang="ru-RU" sz="2800" dirty="0" smtClean="0"/>
              <a:t> ЖИЗНЬ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202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104"/>
          <p:cNvSpPr/>
          <p:nvPr/>
        </p:nvSpPr>
        <p:spPr>
          <a:xfrm>
            <a:off x="9851237" y="1487"/>
            <a:ext cx="635" cy="821370"/>
          </a:xfrm>
          <a:custGeom>
            <a:avLst/>
            <a:gdLst/>
            <a:ahLst/>
            <a:cxnLst/>
            <a:rect l="l" t="t" r="r" b="b"/>
            <a:pathLst>
              <a:path w="634" h="821690">
                <a:moveTo>
                  <a:pt x="0" y="821080"/>
                </a:moveTo>
                <a:lnTo>
                  <a:pt x="482" y="821080"/>
                </a:lnTo>
                <a:lnTo>
                  <a:pt x="482" y="0"/>
                </a:lnTo>
                <a:lnTo>
                  <a:pt x="0" y="0"/>
                </a:lnTo>
                <a:lnTo>
                  <a:pt x="0" y="821080"/>
                </a:lnTo>
                <a:close/>
              </a:path>
            </a:pathLst>
          </a:custGeom>
          <a:solidFill>
            <a:srgbClr val="006BB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0" y="85212"/>
            <a:ext cx="2103393" cy="841456"/>
          </a:xfrm>
          <a:prstGeom prst="rect">
            <a:avLst/>
          </a:prstGeom>
        </p:spPr>
      </p:pic>
      <p:pic>
        <p:nvPicPr>
          <p:cNvPr id="64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bject 3"/>
          <p:cNvSpPr/>
          <p:nvPr/>
        </p:nvSpPr>
        <p:spPr>
          <a:xfrm>
            <a:off x="214418" y="1944617"/>
            <a:ext cx="2737523" cy="1427476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66" name="object 15"/>
          <p:cNvSpPr txBox="1"/>
          <p:nvPr/>
        </p:nvSpPr>
        <p:spPr>
          <a:xfrm>
            <a:off x="262187" y="2347225"/>
            <a:ext cx="2626391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000" b="1" spc="5" dirty="0" smtClean="0">
                <a:solidFill>
                  <a:schemeClr val="bg1"/>
                </a:solidFill>
                <a:latin typeface="Verdana"/>
                <a:cs typeface="Verdana"/>
              </a:rPr>
              <a:t>≈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20 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%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МИРОВОГО ПОТРЕБЛЕНИЯ ЭНЕРГИИ ПРИХОДИТСЯ НА ТРАНСПОРТ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7" name="object 3"/>
          <p:cNvSpPr/>
          <p:nvPr/>
        </p:nvSpPr>
        <p:spPr>
          <a:xfrm>
            <a:off x="3192314" y="1944617"/>
            <a:ext cx="2737523" cy="1427476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68" name="object 15"/>
          <p:cNvSpPr txBox="1"/>
          <p:nvPr/>
        </p:nvSpPr>
        <p:spPr>
          <a:xfrm>
            <a:off x="3247177" y="2170861"/>
            <a:ext cx="2626391" cy="1032629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000" spc="5" dirty="0" smtClean="0">
                <a:solidFill>
                  <a:schemeClr val="bg1"/>
                </a:solidFill>
                <a:latin typeface="Verdana"/>
                <a:cs typeface="Verdana"/>
              </a:rPr>
              <a:t>ОТ </a:t>
            </a:r>
            <a:r>
              <a:rPr lang="ru-RU" sz="3200" b="1" spc="5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ru-RU" sz="3200" b="1" spc="5" dirty="0">
                <a:solidFill>
                  <a:schemeClr val="bg1"/>
                </a:solidFill>
                <a:latin typeface="Verdana"/>
                <a:cs typeface="Verdana"/>
              </a:rPr>
              <a:t>5 </a:t>
            </a:r>
            <a:r>
              <a:rPr lang="ru-RU" sz="1000" spc="5" dirty="0" smtClean="0">
                <a:solidFill>
                  <a:schemeClr val="bg1"/>
                </a:solidFill>
                <a:latin typeface="Verdana"/>
                <a:cs typeface="Verdana"/>
              </a:rPr>
              <a:t>ДО 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25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%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ВСЕХ ВЫБРОСОВ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УГЛЕКИСЛОГО ГАЗА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 ПРИХОДИТСЯ НА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ТРАНСПОРТНЫЕ СИСТЕМЫ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9" name="object 3"/>
          <p:cNvSpPr/>
          <p:nvPr/>
        </p:nvSpPr>
        <p:spPr>
          <a:xfrm>
            <a:off x="6170210" y="1953439"/>
            <a:ext cx="2737523" cy="1427476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70" name="object 15"/>
          <p:cNvSpPr txBox="1"/>
          <p:nvPr/>
        </p:nvSpPr>
        <p:spPr>
          <a:xfrm>
            <a:off x="6217979" y="2253455"/>
            <a:ext cx="2626391" cy="827444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100" spc="5" dirty="0" smtClean="0">
                <a:solidFill>
                  <a:schemeClr val="bg1"/>
                </a:solidFill>
                <a:latin typeface="Verdana"/>
                <a:cs typeface="Verdana"/>
              </a:rPr>
              <a:t>ДО</a:t>
            </a:r>
            <a:r>
              <a:rPr lang="ru-RU" sz="3600" b="1" spc="5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10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%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ЭКОЛОГИЧЕСКОГО СЛЕДА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ЛЮБОГО ПРОДУКТА ПРИХОДИТСЯ НА ТРАНСПОРТ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1" name="object 3"/>
          <p:cNvSpPr/>
          <p:nvPr/>
        </p:nvSpPr>
        <p:spPr>
          <a:xfrm>
            <a:off x="1667053" y="4577403"/>
            <a:ext cx="2786924" cy="1247323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72" name="object 15"/>
          <p:cNvSpPr txBox="1"/>
          <p:nvPr/>
        </p:nvSpPr>
        <p:spPr>
          <a:xfrm>
            <a:off x="2130557" y="4684749"/>
            <a:ext cx="2102337" cy="1032629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200" spc="2" dirty="0" smtClean="0">
                <a:solidFill>
                  <a:schemeClr val="bg1"/>
                </a:solidFill>
                <a:latin typeface="Verdana"/>
                <a:cs typeface="Verdana"/>
              </a:rPr>
              <a:t>СОБЛЮДЕНИЕ ЭКОЛОГИЧЕСКИХ СТАНДАРТОВ, ПРЕДУСМОТРЕННЫХ ДЛЯ ТРАНСПОРТА</a:t>
            </a:r>
            <a:endParaRPr sz="1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3" name="object 3"/>
          <p:cNvSpPr/>
          <p:nvPr/>
        </p:nvSpPr>
        <p:spPr>
          <a:xfrm>
            <a:off x="4628705" y="4577404"/>
            <a:ext cx="2786924" cy="1247323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74" name="object 15"/>
          <p:cNvSpPr txBox="1"/>
          <p:nvPr/>
        </p:nvSpPr>
        <p:spPr>
          <a:xfrm>
            <a:off x="4572000" y="4889933"/>
            <a:ext cx="2785060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200" spc="2" dirty="0" smtClean="0">
                <a:solidFill>
                  <a:schemeClr val="bg1"/>
                </a:solidFill>
                <a:latin typeface="Verdana"/>
                <a:cs typeface="Verdana"/>
              </a:rPr>
              <a:t>РАСШИРЕНИЕ ПРИМЕНЕНИЯ ЭКОЛОГИЧЕСКИХ ВИДОВ ТОПЛИВА</a:t>
            </a:r>
            <a:endParaRPr sz="1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214418" y="3721608"/>
            <a:ext cx="8629952" cy="512064"/>
          </a:xfrm>
          <a:prstGeom prst="triangle">
            <a:avLst>
              <a:gd name="adj" fmla="val 49576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87000">
                <a:schemeClr val="accent3">
                  <a:lumMod val="89000"/>
                </a:schemeClr>
              </a:gs>
              <a:gs pos="100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5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4072" r="5025" b="4651"/>
          <a:stretch/>
        </p:blipFill>
        <p:spPr>
          <a:xfrm>
            <a:off x="4789019" y="2899449"/>
            <a:ext cx="4354981" cy="2458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20340" r="13582"/>
          <a:stretch/>
        </p:blipFill>
        <p:spPr>
          <a:xfrm>
            <a:off x="64008" y="2899449"/>
            <a:ext cx="4123944" cy="2751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0" y="85212"/>
            <a:ext cx="2103393" cy="841456"/>
          </a:xfrm>
          <a:prstGeom prst="rect">
            <a:avLst/>
          </a:prstGeom>
        </p:spPr>
      </p:pic>
      <p:pic>
        <p:nvPicPr>
          <p:cNvPr id="6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89628" y="368147"/>
            <a:ext cx="4927755" cy="3950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ru-RU" sz="2800" dirty="0" smtClean="0"/>
              <a:t>ЭКОЛОГИЧЕСКИЕ СТАНДАРТЫ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78552" y="2156608"/>
            <a:ext cx="6491809" cy="2842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ru-RU" sz="2000" dirty="0" smtClean="0"/>
              <a:t>ЧЕМ ОТЛИЧАЕТСЯ ЕВРО-4 ОТ ЕВРО-5?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166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0" y="85212"/>
            <a:ext cx="2103393" cy="841456"/>
          </a:xfrm>
          <a:prstGeom prst="rect">
            <a:avLst/>
          </a:prstGeom>
        </p:spPr>
      </p:pic>
      <p:pic>
        <p:nvPicPr>
          <p:cNvPr id="6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89628" y="368147"/>
            <a:ext cx="4927755" cy="3950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ru-RU" sz="2800" dirty="0" smtClean="0"/>
              <a:t>ЭКОЛОГИЧЕСКИЕ СТАНДАРТЫ</a:t>
            </a:r>
            <a:endParaRPr lang="ru-RU" sz="2800" dirty="0"/>
          </a:p>
        </p:txBody>
      </p:sp>
      <p:sp>
        <p:nvSpPr>
          <p:cNvPr id="10" name="object 3"/>
          <p:cNvSpPr/>
          <p:nvPr/>
        </p:nvSpPr>
        <p:spPr>
          <a:xfrm>
            <a:off x="1646912" y="1595754"/>
            <a:ext cx="2737523" cy="1427476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1" name="object 15"/>
          <p:cNvSpPr txBox="1"/>
          <p:nvPr/>
        </p:nvSpPr>
        <p:spPr>
          <a:xfrm>
            <a:off x="1758044" y="1961456"/>
            <a:ext cx="2626391" cy="827444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4000" b="1" spc="5" dirty="0" smtClean="0">
                <a:solidFill>
                  <a:schemeClr val="bg1"/>
                </a:solidFill>
                <a:latin typeface="Verdana"/>
                <a:cs typeface="Verdana"/>
              </a:rPr>
              <a:t>60,6 </a:t>
            </a:r>
            <a:r>
              <a:rPr lang="ru-RU" sz="1050" spc="5" dirty="0" smtClean="0">
                <a:solidFill>
                  <a:schemeClr val="bg1"/>
                </a:solidFill>
                <a:latin typeface="Verdana"/>
                <a:cs typeface="Verdana"/>
              </a:rPr>
              <a:t>МЛН</a:t>
            </a:r>
            <a:r>
              <a:rPr lang="ru-RU" sz="105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100" dirty="0" smtClean="0">
                <a:solidFill>
                  <a:schemeClr val="bg1"/>
                </a:solidFill>
                <a:latin typeface="Verdana"/>
                <a:cs typeface="Verdana"/>
              </a:rPr>
              <a:t>ТРАНСПОРТНЫХ СРЕДСТВ ЗАРЕГИСТРИРОВАНО В РОССИИ (ДАННЫЕ 2018 Г.)</a:t>
            </a:r>
            <a:endParaRPr sz="11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606520" y="1595754"/>
            <a:ext cx="2737523" cy="1427476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3" name="object 15"/>
          <p:cNvSpPr txBox="1"/>
          <p:nvPr/>
        </p:nvSpPr>
        <p:spPr>
          <a:xfrm>
            <a:off x="4599663" y="2111866"/>
            <a:ext cx="2626391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050" spc="5" dirty="0" smtClean="0">
                <a:solidFill>
                  <a:schemeClr val="bg1"/>
                </a:solidFill>
                <a:latin typeface="Verdana"/>
                <a:cs typeface="Verdana"/>
              </a:rPr>
              <a:t>ИЗ НИХ </a:t>
            </a:r>
            <a:r>
              <a:rPr lang="ru-RU" sz="4000" b="1" spc="5" dirty="0" smtClean="0">
                <a:solidFill>
                  <a:schemeClr val="bg1"/>
                </a:solidFill>
                <a:latin typeface="Verdana"/>
                <a:cs typeface="Verdana"/>
              </a:rPr>
              <a:t>6,5 </a:t>
            </a:r>
            <a:r>
              <a:rPr lang="ru-RU" sz="1050" spc="5" dirty="0" smtClean="0">
                <a:solidFill>
                  <a:schemeClr val="bg1"/>
                </a:solidFill>
                <a:latin typeface="Verdana"/>
                <a:cs typeface="Verdana"/>
              </a:rPr>
              <a:t>МЛН</a:t>
            </a:r>
            <a:r>
              <a:rPr lang="ru-RU" sz="105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100" dirty="0" smtClean="0">
                <a:solidFill>
                  <a:schemeClr val="bg1"/>
                </a:solidFill>
                <a:latin typeface="Verdana"/>
                <a:cs typeface="Verdana"/>
              </a:rPr>
              <a:t>ГРУЗОВЫХ Т</a:t>
            </a:r>
          </a:p>
          <a:p>
            <a:pPr marL="5776" algn="ctr">
              <a:lnSpc>
                <a:spcPts val="1600"/>
              </a:lnSpc>
            </a:pPr>
            <a:r>
              <a:rPr lang="ru-RU" sz="1100" dirty="0" smtClean="0">
                <a:solidFill>
                  <a:schemeClr val="bg1"/>
                </a:solidFill>
                <a:latin typeface="Verdana"/>
                <a:cs typeface="Verdana"/>
              </a:rPr>
              <a:t>РАНСПОРТНЫХ СРЕДСТВ</a:t>
            </a:r>
            <a:endParaRPr sz="11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3230901" y="3338295"/>
            <a:ext cx="2737523" cy="1033180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15" name="object 15"/>
          <p:cNvSpPr txBox="1"/>
          <p:nvPr/>
        </p:nvSpPr>
        <p:spPr>
          <a:xfrm>
            <a:off x="3312042" y="3638531"/>
            <a:ext cx="2626391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050" spc="5" dirty="0" smtClean="0">
                <a:solidFill>
                  <a:schemeClr val="bg1"/>
                </a:solidFill>
                <a:latin typeface="Verdana"/>
                <a:cs typeface="Verdana"/>
              </a:rPr>
              <a:t>ИЗ НИХ ОКОЛО </a:t>
            </a:r>
            <a:r>
              <a:rPr lang="ru-RU" sz="4000" b="1" spc="5" dirty="0" smtClean="0">
                <a:solidFill>
                  <a:schemeClr val="bg1"/>
                </a:solidFill>
                <a:latin typeface="Verdana"/>
                <a:cs typeface="Verdana"/>
              </a:rPr>
              <a:t>3 </a:t>
            </a:r>
            <a:r>
              <a:rPr lang="ru-RU" sz="1050" spc="5" dirty="0" smtClean="0">
                <a:solidFill>
                  <a:schemeClr val="bg1"/>
                </a:solidFill>
                <a:latin typeface="Verdana"/>
                <a:cs typeface="Verdana"/>
              </a:rPr>
              <a:t>МЛН</a:t>
            </a:r>
            <a:r>
              <a:rPr lang="ru-RU" sz="105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100" dirty="0" smtClean="0">
                <a:solidFill>
                  <a:schemeClr val="bg1"/>
                </a:solidFill>
                <a:latin typeface="Verdana"/>
                <a:cs typeface="Verdana"/>
              </a:rPr>
              <a:t>ИМЕЮТ ЭКОЛОГИЧЕСКИЙ КЛАСС НИЖЕ ЕВРО-3</a:t>
            </a:r>
            <a:endParaRPr sz="11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3237758" y="4573570"/>
            <a:ext cx="2737523" cy="1086225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17" name="object 15"/>
          <p:cNvSpPr txBox="1"/>
          <p:nvPr/>
        </p:nvSpPr>
        <p:spPr>
          <a:xfrm>
            <a:off x="3318899" y="4943200"/>
            <a:ext cx="2626391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4000" b="1" spc="5" dirty="0" smtClean="0">
                <a:solidFill>
                  <a:schemeClr val="bg1"/>
                </a:solidFill>
                <a:latin typeface="Verdana"/>
                <a:cs typeface="Verdana"/>
              </a:rPr>
              <a:t>400 </a:t>
            </a:r>
            <a:r>
              <a:rPr lang="ru-RU" sz="1050" spc="5" dirty="0" smtClean="0">
                <a:solidFill>
                  <a:schemeClr val="bg1"/>
                </a:solidFill>
                <a:latin typeface="Verdana"/>
                <a:cs typeface="Verdana"/>
              </a:rPr>
              <a:t>ТЫС.</a:t>
            </a:r>
            <a:r>
              <a:rPr lang="ru-RU" sz="105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100" dirty="0" smtClean="0">
                <a:solidFill>
                  <a:schemeClr val="bg1"/>
                </a:solidFill>
                <a:latin typeface="Verdana"/>
                <a:cs typeface="Verdana"/>
              </a:rPr>
              <a:t>С ЭКОЛОГИЧЕСКИМ КЛАССОМ </a:t>
            </a:r>
          </a:p>
          <a:p>
            <a:pPr marL="5776" algn="ctr">
              <a:lnSpc>
                <a:spcPts val="1600"/>
              </a:lnSpc>
            </a:pPr>
            <a:r>
              <a:rPr lang="ru-RU" sz="1100" dirty="0" smtClean="0">
                <a:solidFill>
                  <a:schemeClr val="bg1"/>
                </a:solidFill>
                <a:latin typeface="Verdana"/>
                <a:cs typeface="Verdana"/>
              </a:rPr>
              <a:t>ЕВРО-0</a:t>
            </a:r>
            <a:endParaRPr sz="11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4678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872033" y="455212"/>
            <a:ext cx="4063417" cy="3950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ru-RU" sz="2800" dirty="0" smtClean="0"/>
              <a:t>«ЗЕЛЕНЫЕ» </a:t>
            </a:r>
            <a:r>
              <a:rPr lang="ru-RU" sz="2800" dirty="0" smtClean="0"/>
              <a:t>ТЕХНОЛОГИИ</a:t>
            </a:r>
            <a:endParaRPr lang="ru-RU" sz="2800" dirty="0"/>
          </a:p>
        </p:txBody>
      </p:sp>
      <p:sp>
        <p:nvSpPr>
          <p:cNvPr id="50" name="object 3"/>
          <p:cNvSpPr/>
          <p:nvPr/>
        </p:nvSpPr>
        <p:spPr>
          <a:xfrm>
            <a:off x="138029" y="1270155"/>
            <a:ext cx="4278702" cy="334361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pPr algn="ctr">
              <a:lnSpc>
                <a:spcPts val="1300"/>
              </a:lnSpc>
            </a:pPr>
            <a:r>
              <a:rPr lang="ru-RU" sz="1300" dirty="0">
                <a:solidFill>
                  <a:schemeClr val="bg1"/>
                </a:solidFill>
                <a:latin typeface="+mj-lt"/>
              </a:rPr>
              <a:t>ТЕХНИКА </a:t>
            </a:r>
            <a:endParaRPr lang="ru-RU" sz="1300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ts val="1300"/>
              </a:lnSpc>
            </a:pP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НА </a:t>
            </a:r>
            <a:r>
              <a:rPr lang="ru-RU" sz="1300" dirty="0">
                <a:solidFill>
                  <a:schemeClr val="bg1"/>
                </a:solidFill>
                <a:latin typeface="+mj-lt"/>
              </a:rPr>
              <a:t>КОМПРИМИРОВАННОМ ПРИРОДНОМ </a:t>
            </a: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ГАЗЕ (</a:t>
            </a:r>
            <a:r>
              <a:rPr lang="en-US" sz="1300" dirty="0" smtClean="0">
                <a:solidFill>
                  <a:schemeClr val="bg1"/>
                </a:solidFill>
                <a:latin typeface="+mj-lt"/>
              </a:rPr>
              <a:t>CNG</a:t>
            </a: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)</a:t>
            </a:r>
            <a:endParaRPr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object 3"/>
          <p:cNvSpPr/>
          <p:nvPr/>
        </p:nvSpPr>
        <p:spPr>
          <a:xfrm rot="16200000">
            <a:off x="-970463" y="2378649"/>
            <a:ext cx="2551350" cy="334361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53" name="object 3"/>
          <p:cNvSpPr/>
          <p:nvPr/>
        </p:nvSpPr>
        <p:spPr>
          <a:xfrm rot="16200000">
            <a:off x="3495138" y="2378649"/>
            <a:ext cx="2551349" cy="334361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56" name="object 3"/>
          <p:cNvSpPr/>
          <p:nvPr/>
        </p:nvSpPr>
        <p:spPr>
          <a:xfrm rot="16200000">
            <a:off x="-966661" y="5097919"/>
            <a:ext cx="2543746" cy="334361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D8D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spc="-55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object 3"/>
          <p:cNvSpPr/>
          <p:nvPr/>
        </p:nvSpPr>
        <p:spPr>
          <a:xfrm rot="16200000">
            <a:off x="3494627" y="5093603"/>
            <a:ext cx="2552372" cy="334361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D8D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spc="-55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object 3"/>
          <p:cNvSpPr/>
          <p:nvPr/>
        </p:nvSpPr>
        <p:spPr>
          <a:xfrm>
            <a:off x="4603632" y="1270155"/>
            <a:ext cx="4278702" cy="334361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 anchor="ctr" anchorCtr="0"/>
          <a:lstStyle/>
          <a:p>
            <a:pPr algn="ctr">
              <a:lnSpc>
                <a:spcPts val="1300"/>
              </a:lnSpc>
            </a:pP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ЭЛЕКТРОМОБИЛИ</a:t>
            </a:r>
            <a:endParaRPr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object 3"/>
          <p:cNvSpPr/>
          <p:nvPr/>
        </p:nvSpPr>
        <p:spPr>
          <a:xfrm>
            <a:off x="138029" y="3993225"/>
            <a:ext cx="4278702" cy="334361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D8D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55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БЕСПИЛОТНЫЕ АВТОМОБИЛИ</a:t>
            </a:r>
            <a:endParaRPr sz="1200" spc="-55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object 3"/>
          <p:cNvSpPr/>
          <p:nvPr/>
        </p:nvSpPr>
        <p:spPr>
          <a:xfrm>
            <a:off x="4603632" y="3984598"/>
            <a:ext cx="4278702" cy="334361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D8D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55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ТЕХНИКА НА ВОДОРОДНОМ ТОПЛИВЕ</a:t>
            </a:r>
            <a:endParaRPr sz="1200" spc="-55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378" y="1664896"/>
            <a:ext cx="2009764" cy="127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7274"/>
          <a:stretch/>
        </p:blipFill>
        <p:spPr>
          <a:xfrm>
            <a:off x="562752" y="4405219"/>
            <a:ext cx="2025173" cy="128969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1935" y="4417530"/>
            <a:ext cx="2653335" cy="1647868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2675947" y="1767819"/>
            <a:ext cx="161138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Производство с </a:t>
            </a: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2013 г</a:t>
            </a: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Выпущено более 5000 ТС CNG</a:t>
            </a: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3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6349" y="3036696"/>
            <a:ext cx="3853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Конвейерная сборка, заводская гарантия.</a:t>
            </a:r>
          </a:p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Коммерческая</a:t>
            </a: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коммунальная</a:t>
            </a: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пассажирская </a:t>
            </a: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техника.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086344" y="1718059"/>
            <a:ext cx="20395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Разработка технологий с 2008 г</a:t>
            </a: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200 электробусов ГАЗ работает на маршрутах Москвы.</a:t>
            </a:r>
            <a:endParaRPr lang="ru-RU" sz="13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37992" y="3027044"/>
            <a:ext cx="4206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Пассажирский маршрут на электробусах </a:t>
            </a:r>
            <a:r>
              <a:rPr lang="en-US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GAZELLE E-NN </a:t>
            </a: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запущен в Нижнем Новгороде.</a:t>
            </a:r>
            <a:endParaRPr lang="ru-RU" sz="13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Пассажирская и коммерческая техника.</a:t>
            </a:r>
            <a:endParaRPr lang="ru-RU" sz="13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87925" y="4346897"/>
            <a:ext cx="2024753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Автономное движение </a:t>
            </a: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 маршруту</a:t>
            </a:r>
          </a:p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Самостоятельное определение </a:t>
            </a: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препятствий и </a:t>
            </a: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выбор </a:t>
            </a: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сценария движения</a:t>
            </a:r>
            <a:endParaRPr lang="ru-RU" sz="13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2392" y="5767530"/>
            <a:ext cx="4131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Высокоточные системы навигации GPS/ГЛОНАСС</a:t>
            </a:r>
          </a:p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Системы определения дорожной разметки и объектов дорожной </a:t>
            </a: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инфраструктуры.</a:t>
            </a:r>
            <a:endParaRPr lang="ru-RU" sz="13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27548" y="6169489"/>
            <a:ext cx="38523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Первые образцы – на выставке </a:t>
            </a:r>
            <a:r>
              <a:rPr lang="en-US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COMTRANS-2021</a:t>
            </a: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3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495355" y="4405219"/>
            <a:ext cx="14707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951" indent="-15595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ГАЗ </a:t>
            </a: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проводит предпроектные работы в области современного, экологичного водородного </a:t>
            </a:r>
            <a:r>
              <a:rPr lang="ru-RU" sz="13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транспорта</a:t>
            </a:r>
            <a:r>
              <a:rPr lang="ru-RU" sz="13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" y="118015"/>
            <a:ext cx="2103393" cy="841456"/>
          </a:xfrm>
          <a:prstGeom prst="rect">
            <a:avLst/>
          </a:prstGeom>
        </p:spPr>
      </p:pic>
      <p:pic>
        <p:nvPicPr>
          <p:cNvPr id="25" name="Picture 2" descr="Горьковский автозавод представил первые предсерийные образцы электромобиля GAZelle  e-NN 23 сентября 2020 года | Нижегородская правд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t="17905"/>
          <a:stretch/>
        </p:blipFill>
        <p:spPr bwMode="auto">
          <a:xfrm>
            <a:off x="5055010" y="1693524"/>
            <a:ext cx="1984145" cy="12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" y="118015"/>
            <a:ext cx="2103393" cy="841456"/>
          </a:xfrm>
          <a:prstGeom prst="rect">
            <a:avLst/>
          </a:prstGeom>
        </p:spPr>
      </p:pic>
      <p:pic>
        <p:nvPicPr>
          <p:cNvPr id="26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2872033" y="455212"/>
            <a:ext cx="4063417" cy="3950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ru-RU" sz="2800" dirty="0" smtClean="0"/>
              <a:t>ТЕХНИКА </a:t>
            </a:r>
            <a:r>
              <a:rPr lang="en-US" sz="2800" dirty="0" smtClean="0"/>
              <a:t>CNG</a:t>
            </a:r>
            <a:endParaRPr lang="ru-RU" sz="2800" dirty="0"/>
          </a:p>
        </p:txBody>
      </p:sp>
      <p:sp>
        <p:nvSpPr>
          <p:cNvPr id="20" name="object 3"/>
          <p:cNvSpPr/>
          <p:nvPr/>
        </p:nvSpPr>
        <p:spPr>
          <a:xfrm>
            <a:off x="6751246" y="5717436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6680328" y="5934536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В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  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3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РАЗА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900" dirty="0" smtClean="0">
                <a:solidFill>
                  <a:schemeClr val="bg1"/>
                </a:solidFill>
                <a:latin typeface="Verdana"/>
                <a:cs typeface="Verdana"/>
              </a:rPr>
              <a:t>ВЫРОС ПАРК МЕТАНОВЫХ АВТОМОБИЛЕЙ С 2013 ГОДА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2" name="object 3"/>
          <p:cNvSpPr/>
          <p:nvPr/>
        </p:nvSpPr>
        <p:spPr>
          <a:xfrm>
            <a:off x="6751246" y="4592152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43" name="object 15"/>
          <p:cNvSpPr txBox="1"/>
          <p:nvPr/>
        </p:nvSpPr>
        <p:spPr>
          <a:xfrm>
            <a:off x="6707760" y="4827540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В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  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2,5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РАЗА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900" dirty="0" smtClean="0">
                <a:solidFill>
                  <a:schemeClr val="bg1"/>
                </a:solidFill>
                <a:latin typeface="Verdana"/>
                <a:cs typeface="Verdana"/>
              </a:rPr>
              <a:t>ВЫРОСЛО КОЛИЧЕСТВО МЕТАНОВЫХ ЗАПРАВОК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6742102" y="1225021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45" name="object 15"/>
          <p:cNvSpPr txBox="1"/>
          <p:nvPr/>
        </p:nvSpPr>
        <p:spPr>
          <a:xfrm>
            <a:off x="6698616" y="1387257"/>
            <a:ext cx="2157289" cy="827444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ОКОЛО </a:t>
            </a:r>
            <a:r>
              <a:rPr lang="ru-RU" sz="2843" b="1" spc="5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0</a:t>
            </a:r>
            <a:r>
              <a:rPr lang="ru-RU" sz="900" spc="2" dirty="0">
                <a:solidFill>
                  <a:schemeClr val="bg1"/>
                </a:solidFill>
                <a:latin typeface="Verdana"/>
                <a:cs typeface="Verdana"/>
              </a:rPr>
              <a:t>%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ДОПЛАТА ЗА  ОПЦИЮ «ГАЗОБАЛЛОННЫЕ ОБОРУДОВАНИЕ»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6" name="object 3"/>
          <p:cNvSpPr/>
          <p:nvPr/>
        </p:nvSpPr>
        <p:spPr>
          <a:xfrm>
            <a:off x="6742102" y="2334593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47" name="object 15"/>
          <p:cNvSpPr txBox="1"/>
          <p:nvPr/>
        </p:nvSpPr>
        <p:spPr>
          <a:xfrm>
            <a:off x="6698616" y="2569981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НА 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60</a:t>
            </a:r>
            <a:r>
              <a:rPr lang="ru-RU" sz="900" spc="2" dirty="0">
                <a:solidFill>
                  <a:schemeClr val="bg1"/>
                </a:solidFill>
                <a:latin typeface="Verdana"/>
                <a:cs typeface="Verdana"/>
              </a:rPr>
              <a:t>%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НИЖЕ 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ЗАТРАТЫ НА ТОПЛИВО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9" name="object 3"/>
          <p:cNvSpPr/>
          <p:nvPr/>
        </p:nvSpPr>
        <p:spPr>
          <a:xfrm>
            <a:off x="188557" y="1233428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50" name="object 15"/>
          <p:cNvSpPr txBox="1"/>
          <p:nvPr/>
        </p:nvSpPr>
        <p:spPr>
          <a:xfrm>
            <a:off x="117639" y="1450528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В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  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8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РАЗ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900" dirty="0" smtClean="0">
                <a:solidFill>
                  <a:schemeClr val="bg1"/>
                </a:solidFill>
                <a:latin typeface="Verdana"/>
                <a:cs typeface="Verdana"/>
              </a:rPr>
              <a:t>НИЖЕ ВЫБРОСЫ </a:t>
            </a:r>
          </a:p>
          <a:p>
            <a:pPr marL="5776" algn="ctr">
              <a:lnSpc>
                <a:spcPts val="1600"/>
              </a:lnSpc>
            </a:pPr>
            <a:r>
              <a:rPr lang="ru-RU" sz="900" dirty="0" smtClean="0">
                <a:solidFill>
                  <a:schemeClr val="bg1"/>
                </a:solidFill>
                <a:latin typeface="Verdana"/>
                <a:cs typeface="Verdana"/>
              </a:rPr>
              <a:t>ПО ОКСИДУ УГЛЕРОДА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1" name="object 3"/>
          <p:cNvSpPr/>
          <p:nvPr/>
        </p:nvSpPr>
        <p:spPr>
          <a:xfrm>
            <a:off x="188557" y="2352144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52" name="object 15"/>
          <p:cNvSpPr txBox="1"/>
          <p:nvPr/>
        </p:nvSpPr>
        <p:spPr>
          <a:xfrm>
            <a:off x="145071" y="2587532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В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  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2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РАЗА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900" dirty="0" smtClean="0">
                <a:solidFill>
                  <a:schemeClr val="bg1"/>
                </a:solidFill>
                <a:latin typeface="Verdana"/>
                <a:cs typeface="Verdana"/>
              </a:rPr>
              <a:t>НИЖЕ ВЫБРОСЫ</a:t>
            </a:r>
          </a:p>
          <a:p>
            <a:pPr marL="5776" algn="ctr">
              <a:lnSpc>
                <a:spcPts val="1600"/>
              </a:lnSpc>
            </a:pPr>
            <a:r>
              <a:rPr lang="ru-RU" sz="900" dirty="0" smtClean="0">
                <a:solidFill>
                  <a:schemeClr val="bg1"/>
                </a:solidFill>
                <a:latin typeface="Verdana"/>
                <a:cs typeface="Verdana"/>
              </a:rPr>
              <a:t> ПО ОКИСЛАМ АЗОТА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object 3"/>
          <p:cNvSpPr/>
          <p:nvPr/>
        </p:nvSpPr>
        <p:spPr>
          <a:xfrm>
            <a:off x="188557" y="3461716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54" name="object 15"/>
          <p:cNvSpPr txBox="1"/>
          <p:nvPr/>
        </p:nvSpPr>
        <p:spPr>
          <a:xfrm>
            <a:off x="145071" y="3706248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В 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3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РАЗА 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НИЖЕ ВЫБРОСЫ 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ПО УГЛЕВОДОРОДАМ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5" name="object 3"/>
          <p:cNvSpPr/>
          <p:nvPr/>
        </p:nvSpPr>
        <p:spPr>
          <a:xfrm>
            <a:off x="188557" y="4589576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56" name="object 15"/>
          <p:cNvSpPr txBox="1"/>
          <p:nvPr/>
        </p:nvSpPr>
        <p:spPr>
          <a:xfrm>
            <a:off x="145071" y="4824964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В 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9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РАЗ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НИЖЕ ПОКАЗАТЕЛИ  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ПО ЗАДЫМЛЕННОСТИ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7" name="object 3"/>
          <p:cNvSpPr/>
          <p:nvPr/>
        </p:nvSpPr>
        <p:spPr>
          <a:xfrm>
            <a:off x="188557" y="5717436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58" name="object 15"/>
          <p:cNvSpPr txBox="1"/>
          <p:nvPr/>
        </p:nvSpPr>
        <p:spPr>
          <a:xfrm>
            <a:off x="145071" y="5952824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2843" b="1" spc="5" dirty="0">
                <a:solidFill>
                  <a:schemeClr val="bg1"/>
                </a:solidFill>
                <a:latin typeface="Verdana"/>
                <a:cs typeface="Verdana"/>
              </a:rPr>
              <a:t>НЕТ 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САЖИ 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И ПРИМЕСЕЙ СЕРЫ 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1"/>
          <a:stretch/>
        </p:blipFill>
        <p:spPr>
          <a:xfrm>
            <a:off x="2480406" y="1370984"/>
            <a:ext cx="4138733" cy="248453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6" y="4070272"/>
            <a:ext cx="4138733" cy="2552731"/>
          </a:xfrm>
          <a:prstGeom prst="rect">
            <a:avLst/>
          </a:prstGeom>
        </p:spPr>
      </p:pic>
      <p:sp>
        <p:nvSpPr>
          <p:cNvPr id="61" name="object 3"/>
          <p:cNvSpPr/>
          <p:nvPr/>
        </p:nvSpPr>
        <p:spPr>
          <a:xfrm>
            <a:off x="6742102" y="3459877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62" name="object 15"/>
          <p:cNvSpPr txBox="1"/>
          <p:nvPr/>
        </p:nvSpPr>
        <p:spPr>
          <a:xfrm>
            <a:off x="6671184" y="3676977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>
                <a:solidFill>
                  <a:schemeClr val="bg1"/>
                </a:solidFill>
                <a:latin typeface="Verdana"/>
                <a:cs typeface="Verdana"/>
              </a:rPr>
              <a:t>ПО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 3 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МЛРД РУБ. В ГОД</a:t>
            </a:r>
          </a:p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ВЫДЕЛЯЕТСЯ В РАМКАХ ГОСУДАРТСВЕННОЙ СУБСИДИИ</a:t>
            </a:r>
            <a:endParaRPr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544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" y="118015"/>
            <a:ext cx="2103393" cy="841456"/>
          </a:xfrm>
          <a:prstGeom prst="rect">
            <a:avLst/>
          </a:prstGeom>
        </p:spPr>
      </p:pic>
      <p:pic>
        <p:nvPicPr>
          <p:cNvPr id="26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18710" y="1323202"/>
            <a:ext cx="2091744" cy="316114"/>
          </a:xfrm>
          <a:prstGeom prst="rect">
            <a:avLst/>
          </a:prstGeom>
          <a:solidFill>
            <a:srgbClr val="3998BA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ТЕХНОЛОГИЧНОСТЬ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483607" y="1323202"/>
            <a:ext cx="2021640" cy="316114"/>
          </a:xfrm>
          <a:prstGeom prst="rect">
            <a:avLst/>
          </a:prstGeom>
          <a:solidFill>
            <a:srgbClr val="3998BA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КАЧЕСТВО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587544" y="1323202"/>
            <a:ext cx="2041856" cy="316114"/>
          </a:xfrm>
          <a:prstGeom prst="rect">
            <a:avLst/>
          </a:prstGeom>
          <a:solidFill>
            <a:srgbClr val="3998BA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БЕЗОПАСНОСТЬ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719929" y="1323202"/>
            <a:ext cx="2070388" cy="316114"/>
          </a:xfrm>
          <a:prstGeom prst="rect">
            <a:avLst/>
          </a:prstGeom>
          <a:solidFill>
            <a:srgbClr val="3998BA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СОХРАННОСТЬ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030" y="1758146"/>
            <a:ext cx="19652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Газомоторное топливо не образует отложений в топливной системе, не смывает масляную пленку со стенок цилиндров, снижая трение и уменьшая износ двигателя. </a:t>
            </a:r>
          </a:p>
          <a:p>
            <a:pPr lvl="0" eaLnBrk="0" hangingPunct="0"/>
            <a:endParaRPr lang="ru-RU" sz="15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При сгорании природного газа не образуется твердых частиц и золы, вызывающих повышенный износ цилиндров и поршней двигателя.</a:t>
            </a:r>
            <a:endParaRPr lang="ru-RU" sz="1500" dirty="0" smtClean="0"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10454" y="1758146"/>
            <a:ext cx="19969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Клиенты получают природный газ фактически напрямую из недр.</a:t>
            </a:r>
          </a:p>
          <a:p>
            <a:pPr lvl="0" eaLnBrk="0" hangingPunct="0"/>
            <a:endParaRPr lang="ru-RU" sz="15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Отсутствуют  сложные химические процедуры, сложно испортить.</a:t>
            </a:r>
          </a:p>
          <a:p>
            <a:pPr lvl="0" eaLnBrk="0" hangingPunct="0"/>
            <a:endParaRPr lang="ru-RU" sz="15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Метану не страшны низкие температуры.</a:t>
            </a:r>
            <a:endParaRPr lang="ru-RU" sz="1500" dirty="0" smtClean="0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05247" y="1747986"/>
            <a:ext cx="219436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Метан легче воздуха, при разгерметизации баллона сразу улетучивается, а не оседает. </a:t>
            </a:r>
          </a:p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Его нижние температурные и концентрационные показатели воспламенения существенно выше. </a:t>
            </a:r>
          </a:p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Газ находится в баллонах под давлением, воздух туда попасть не может.</a:t>
            </a:r>
          </a:p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Метан не канцерогенен, общая токсичность CNG ниже, чем у бензина и </a:t>
            </a:r>
            <a:r>
              <a:rPr lang="en-US" sz="1500" dirty="0" smtClean="0">
                <a:latin typeface="+mj-lt"/>
                <a:ea typeface="Calibri" pitchFamily="34" charset="0"/>
                <a:cs typeface="Times New Roman" pitchFamily="18" charset="0"/>
              </a:rPr>
              <a:t>LPG</a:t>
            </a:r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ru-RU" sz="1500" dirty="0" smtClean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99609" y="1747986"/>
            <a:ext cx="2090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500" dirty="0" smtClean="0">
                <a:latin typeface="+mj-lt"/>
                <a:ea typeface="Calibri" pitchFamily="34" charset="0"/>
                <a:cs typeface="Times New Roman" pitchFamily="18" charset="0"/>
              </a:rPr>
              <a:t>Газомоторное топливо сложно слить (похитить) или использовать недобросовестным водителям в личных целях или на личном транспорте.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872033" y="455212"/>
            <a:ext cx="4063417" cy="3950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en-US" sz="2800" dirty="0" smtClean="0"/>
              <a:t>CNG </a:t>
            </a:r>
            <a:r>
              <a:rPr lang="ru-RU" sz="2800" dirty="0" smtClean="0"/>
              <a:t>– ЧТО ЕЩЕ?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31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0" y="0"/>
            <a:ext cx="9144000" cy="10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" y="118015"/>
            <a:ext cx="2103393" cy="841456"/>
          </a:xfrm>
          <a:prstGeom prst="rect">
            <a:avLst/>
          </a:prstGeom>
        </p:spPr>
      </p:pic>
      <p:pic>
        <p:nvPicPr>
          <p:cNvPr id="26" name="Picture 2" descr="Группа ГАЗ» представила обновленный логотип бренда Г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88" y="70428"/>
            <a:ext cx="990529" cy="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2872033" y="455212"/>
            <a:ext cx="4063417" cy="395090"/>
          </a:xfrm>
          <a:prstGeom prst="rect">
            <a:avLst/>
          </a:prstGeom>
        </p:spPr>
        <p:txBody>
          <a:bodyPr vert="horz" wrap="square" lIns="0" tIns="7221" rIns="0" bIns="0" rtlCol="0" anchor="ctr">
            <a:spAutoFit/>
          </a:bodyPr>
          <a:lstStyle>
            <a:lvl1pPr marL="5776">
              <a:lnSpc>
                <a:spcPct val="90000"/>
              </a:lnSpc>
              <a:spcBef>
                <a:spcPts val="628"/>
              </a:spcBef>
              <a:buNone/>
              <a:defRPr sz="2400" b="0" spc="4">
                <a:solidFill>
                  <a:schemeClr val="accent5">
                    <a:lumMod val="50000"/>
                  </a:schemeClr>
                </a:solidFill>
                <a:latin typeface="+mj-lt"/>
                <a:cs typeface="Verdana"/>
              </a:defRPr>
            </a:lvl1pPr>
          </a:lstStyle>
          <a:p>
            <a:pPr algn="ctr"/>
            <a:r>
              <a:rPr lang="ru-RU" sz="2800" dirty="0" smtClean="0"/>
              <a:t>ЭЛЕКТРОМОБИЛИ</a:t>
            </a:r>
            <a:endParaRPr lang="ru-RU" sz="2800" dirty="0"/>
          </a:p>
        </p:txBody>
      </p:sp>
      <p:sp>
        <p:nvSpPr>
          <p:cNvPr id="44" name="object 3"/>
          <p:cNvSpPr/>
          <p:nvPr/>
        </p:nvSpPr>
        <p:spPr>
          <a:xfrm>
            <a:off x="6749802" y="1405825"/>
            <a:ext cx="2158733" cy="119266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45" name="object 15"/>
          <p:cNvSpPr txBox="1"/>
          <p:nvPr/>
        </p:nvSpPr>
        <p:spPr>
          <a:xfrm>
            <a:off x="6706316" y="1632069"/>
            <a:ext cx="2157289" cy="827444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000" spc="2" dirty="0">
                <a:solidFill>
                  <a:schemeClr val="bg1"/>
                </a:solidFill>
                <a:latin typeface="Verdana"/>
                <a:cs typeface="Verdana"/>
              </a:rPr>
              <a:t> В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6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РАЗ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ВЫРОС ПАРК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ЭЛЕКТРОМОБИЛЕЙ В МИРЕ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С 2013 ГОДА</a:t>
            </a:r>
            <a:endParaRPr lang="ru-RU" sz="1000" spc="2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9" name="object 3"/>
          <p:cNvSpPr/>
          <p:nvPr/>
        </p:nvSpPr>
        <p:spPr>
          <a:xfrm>
            <a:off x="166851" y="2795112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50" name="object 15"/>
          <p:cNvSpPr txBox="1"/>
          <p:nvPr/>
        </p:nvSpPr>
        <p:spPr>
          <a:xfrm>
            <a:off x="123365" y="3048788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НЕТ </a:t>
            </a:r>
            <a:endParaRPr lang="ru-RU" sz="800" spc="2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ВЫБРОСОВ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ОТРАБОТАВШИХ МАСЕЛ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1" name="object 3"/>
          <p:cNvSpPr/>
          <p:nvPr/>
        </p:nvSpPr>
        <p:spPr>
          <a:xfrm>
            <a:off x="166851" y="5596208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52" name="object 15"/>
          <p:cNvSpPr txBox="1"/>
          <p:nvPr/>
        </p:nvSpPr>
        <p:spPr>
          <a:xfrm>
            <a:off x="123365" y="5758444"/>
            <a:ext cx="2157289" cy="827444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ДО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7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%</a:t>
            </a:r>
            <a:r>
              <a:rPr lang="ru-RU" sz="8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ВОЗВРАЩЕНИЯ ЭНЕРГИИ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ЗА СЧЕТ РЕЖИМА РЕКУПЕРАЦИИ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object 3"/>
          <p:cNvSpPr/>
          <p:nvPr/>
        </p:nvSpPr>
        <p:spPr>
          <a:xfrm>
            <a:off x="145861" y="4195660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54" name="object 15"/>
          <p:cNvSpPr txBox="1"/>
          <p:nvPr/>
        </p:nvSpPr>
        <p:spPr>
          <a:xfrm>
            <a:off x="102375" y="4440192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НЕТ</a:t>
            </a:r>
            <a:r>
              <a:rPr lang="ru-RU" sz="9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50" spc="2" dirty="0" smtClean="0">
                <a:solidFill>
                  <a:schemeClr val="bg1"/>
                </a:solidFill>
                <a:latin typeface="Verdana"/>
                <a:cs typeface="Verdana"/>
              </a:rPr>
              <a:t>ОЩУТИМОГО</a:t>
            </a:r>
          </a:p>
          <a:p>
            <a:pPr marL="5776" algn="ctr">
              <a:lnSpc>
                <a:spcPts val="1600"/>
              </a:lnSpc>
            </a:pPr>
            <a:r>
              <a:rPr lang="ru-RU" sz="1050" spc="2" dirty="0" smtClean="0">
                <a:solidFill>
                  <a:schemeClr val="bg1"/>
                </a:solidFill>
                <a:latin typeface="Verdana"/>
                <a:cs typeface="Verdana"/>
              </a:rPr>
              <a:t>ШУМА И ВИБРАЦИИ</a:t>
            </a:r>
            <a:endParaRPr sz="10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28" name="Picture 2" descr="Горьковский автозавод представил первые предсерийные образцы электромобиля GAZelle  e-NN 23 сентября 2020 года | Нижегородская правд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/>
          <a:stretch/>
        </p:blipFill>
        <p:spPr bwMode="auto">
          <a:xfrm>
            <a:off x="2454784" y="4141044"/>
            <a:ext cx="4180614" cy="25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gaz6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 r="-62" b="2594"/>
          <a:stretch/>
        </p:blipFill>
        <p:spPr bwMode="auto">
          <a:xfrm>
            <a:off x="2454716" y="1435608"/>
            <a:ext cx="4172260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3"/>
          <p:cNvSpPr/>
          <p:nvPr/>
        </p:nvSpPr>
        <p:spPr>
          <a:xfrm>
            <a:off x="6758156" y="2741764"/>
            <a:ext cx="2158733" cy="119266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6714670" y="2977152"/>
            <a:ext cx="2157289" cy="827444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000" spc="2" dirty="0">
                <a:solidFill>
                  <a:schemeClr val="bg1"/>
                </a:solidFill>
                <a:latin typeface="Verdana"/>
                <a:cs typeface="Verdana"/>
              </a:rPr>
              <a:t> В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20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РАЗ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ВЫРОС ПАРК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ЭЛЕКТРОМОБИЛЕЙ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>
                <a:solidFill>
                  <a:schemeClr val="bg1"/>
                </a:solidFill>
                <a:latin typeface="Verdana"/>
                <a:cs typeface="Verdana"/>
              </a:rPr>
              <a:t> В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 РОССИИ С 2015 ГОДА</a:t>
            </a:r>
            <a:endParaRPr lang="ru-RU" sz="1000" spc="2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3" name="object 3"/>
          <p:cNvSpPr/>
          <p:nvPr/>
        </p:nvSpPr>
        <p:spPr>
          <a:xfrm>
            <a:off x="6756108" y="4066589"/>
            <a:ext cx="2158733" cy="119266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34" name="object 15"/>
          <p:cNvSpPr txBox="1"/>
          <p:nvPr/>
        </p:nvSpPr>
        <p:spPr>
          <a:xfrm>
            <a:off x="6712622" y="4228825"/>
            <a:ext cx="2157289" cy="827444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000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В</a:t>
            </a:r>
            <a:r>
              <a:rPr lang="ru-RU" sz="3200" b="1" spc="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2</a:t>
            </a:r>
            <a:r>
              <a:rPr lang="ru-RU" sz="1000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РАЗА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НИЖЕ СТОИМОСТЬ ЭЕКСПЛУАТАЦИИ, ЧЕМ У МЕТАНОВЫХ АВТОМОБИЛЕЙ</a:t>
            </a:r>
            <a:endParaRPr lang="ru-RU" sz="1000" spc="2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5" name="object 3"/>
          <p:cNvSpPr/>
          <p:nvPr/>
        </p:nvSpPr>
        <p:spPr>
          <a:xfrm>
            <a:off x="6758156" y="5427594"/>
            <a:ext cx="2158733" cy="119266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rgbClr val="3998BA"/>
          </a:solidFill>
        </p:spPr>
        <p:txBody>
          <a:bodyPr wrap="square" lIns="0" tIns="0" rIns="0" bIns="0" rtlCol="0"/>
          <a:lstStyle/>
          <a:p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36" name="object 15"/>
          <p:cNvSpPr txBox="1"/>
          <p:nvPr/>
        </p:nvSpPr>
        <p:spPr>
          <a:xfrm>
            <a:off x="6714670" y="5626406"/>
            <a:ext cx="2157289" cy="827444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1000" spc="2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КАЖДЫЙ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10</a:t>
            </a: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-Й</a:t>
            </a:r>
            <a:r>
              <a:rPr lang="ru-RU" sz="3200" b="1" spc="5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АВТОМОБИЛЬ В РОССИИ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БУДЕТ ЭЛЕКТРИЧЕСКИМ </a:t>
            </a:r>
          </a:p>
          <a:p>
            <a:pPr marL="5776" algn="ctr">
              <a:lnSpc>
                <a:spcPts val="1600"/>
              </a:lnSpc>
            </a:pPr>
            <a:r>
              <a:rPr lang="ru-RU" sz="1000" spc="2" dirty="0" smtClean="0">
                <a:solidFill>
                  <a:schemeClr val="bg1"/>
                </a:solidFill>
                <a:latin typeface="Verdana"/>
                <a:cs typeface="Verdana"/>
              </a:rPr>
              <a:t>К 2030 ГОДУ</a:t>
            </a:r>
            <a:endParaRPr lang="ru-RU" sz="1000" spc="2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7" name="object 3"/>
          <p:cNvSpPr/>
          <p:nvPr/>
        </p:nvSpPr>
        <p:spPr>
          <a:xfrm>
            <a:off x="145861" y="1435608"/>
            <a:ext cx="2158733" cy="1034372"/>
          </a:xfrm>
          <a:custGeom>
            <a:avLst/>
            <a:gdLst/>
            <a:ahLst/>
            <a:cxnLst/>
            <a:rect l="l" t="t" r="r" b="b"/>
            <a:pathLst>
              <a:path w="8837930" h="8439785">
                <a:moveTo>
                  <a:pt x="8837427" y="0"/>
                </a:moveTo>
                <a:lnTo>
                  <a:pt x="0" y="0"/>
                </a:lnTo>
                <a:lnTo>
                  <a:pt x="0" y="8439533"/>
                </a:lnTo>
                <a:lnTo>
                  <a:pt x="8837427" y="8439533"/>
                </a:lnTo>
                <a:lnTo>
                  <a:pt x="88374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819" dirty="0">
              <a:solidFill>
                <a:schemeClr val="tx1"/>
              </a:solidFill>
            </a:endParaRPr>
          </a:p>
        </p:txBody>
      </p:sp>
      <p:sp>
        <p:nvSpPr>
          <p:cNvPr id="68" name="object 15"/>
          <p:cNvSpPr txBox="1"/>
          <p:nvPr/>
        </p:nvSpPr>
        <p:spPr>
          <a:xfrm>
            <a:off x="102375" y="1689284"/>
            <a:ext cx="2157289" cy="62226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ctr">
              <a:lnSpc>
                <a:spcPts val="1600"/>
              </a:lnSpc>
            </a:pPr>
            <a:r>
              <a:rPr lang="ru-RU" sz="2843" b="1" spc="5" dirty="0" smtClean="0">
                <a:solidFill>
                  <a:schemeClr val="bg1"/>
                </a:solidFill>
                <a:latin typeface="Verdana"/>
                <a:cs typeface="Verdana"/>
              </a:rPr>
              <a:t>НЕТ </a:t>
            </a:r>
            <a:endParaRPr lang="ru-RU" sz="800" spc="2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ВЫБРОСОВ </a:t>
            </a:r>
          </a:p>
          <a:p>
            <a:pPr marL="5776" algn="ctr"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Verdana"/>
                <a:cs typeface="Verdana"/>
              </a:rPr>
              <a:t>ОТРАБОТАВШИХ ГАЗОВ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213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43836</TotalTime>
  <Words>717</Words>
  <Application>Microsoft Office PowerPoint</Application>
  <PresentationFormat>Экран (4:3)</PresentationFormat>
  <Paragraphs>164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Плетникова Наталья Николаевна</cp:lastModifiedBy>
  <cp:revision>1198</cp:revision>
  <cp:lastPrinted>2021-07-09T12:47:27Z</cp:lastPrinted>
  <dcterms:created xsi:type="dcterms:W3CDTF">2020-05-26T10:18:41Z</dcterms:created>
  <dcterms:modified xsi:type="dcterms:W3CDTF">2021-10-05T21:49:54Z</dcterms:modified>
</cp:coreProperties>
</file>