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6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18150" cy="10225088"/>
  <p:notesSz cx="6858000" cy="9144000"/>
  <p:embeddedFontLs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441">
          <p15:clr>
            <a:srgbClr val="A4A3A4"/>
          </p15:clr>
        </p15:guide>
        <p15:guide id="2" pos="1202">
          <p15:clr>
            <a:srgbClr val="A4A3A4"/>
          </p15:clr>
        </p15:guide>
        <p15:guide id="3" pos="567">
          <p15:clr>
            <a:srgbClr val="A4A3A4"/>
          </p15:clr>
        </p15:guide>
        <p15:guide id="4" pos="2109">
          <p15:clr>
            <a:srgbClr val="A4A3A4"/>
          </p15:clr>
        </p15:guide>
        <p15:guide id="5" pos="1474">
          <p15:clr>
            <a:srgbClr val="A4A3A4"/>
          </p15:clr>
        </p15:guide>
        <p15:guide id="6" pos="2336">
          <p15:clr>
            <a:srgbClr val="A4A3A4"/>
          </p15:clr>
        </p15:guide>
        <p15:guide id="7" pos="2971">
          <p15:clr>
            <a:srgbClr val="A4A3A4"/>
          </p15:clr>
        </p15:guide>
        <p15:guide id="8" pos="3198">
          <p15:clr>
            <a:srgbClr val="A4A3A4"/>
          </p15:clr>
        </p15:guide>
        <p15:guide id="9" pos="3833">
          <p15:clr>
            <a:srgbClr val="A4A3A4"/>
          </p15:clr>
        </p15:guide>
        <p15:guide id="10" pos="4060">
          <p15:clr>
            <a:srgbClr val="A4A3A4"/>
          </p15:clr>
        </p15:guide>
        <p15:guide id="11" pos="4695">
          <p15:clr>
            <a:srgbClr val="A4A3A4"/>
          </p15:clr>
        </p15:guide>
        <p15:guide id="12" pos="10183">
          <p15:clr>
            <a:srgbClr val="A4A3A4"/>
          </p15:clr>
        </p15:guide>
        <p15:guide id="13" pos="5602">
          <p15:clr>
            <a:srgbClr val="A4A3A4"/>
          </p15:clr>
        </p15:guide>
        <p15:guide id="14" pos="5829">
          <p15:clr>
            <a:srgbClr val="A4A3A4"/>
          </p15:clr>
        </p15:guide>
        <p15:guide id="15" pos="6464">
          <p15:clr>
            <a:srgbClr val="A4A3A4"/>
          </p15:clr>
        </p15:guide>
        <p15:guide id="16" pos="6691">
          <p15:clr>
            <a:srgbClr val="A4A3A4"/>
          </p15:clr>
        </p15:guide>
        <p15:guide id="17" pos="7326">
          <p15:clr>
            <a:srgbClr val="A4A3A4"/>
          </p15:clr>
        </p15:guide>
        <p15:guide id="18" pos="7552">
          <p15:clr>
            <a:srgbClr val="A4A3A4"/>
          </p15:clr>
        </p15:guide>
        <p15:guide id="19" pos="8187">
          <p15:clr>
            <a:srgbClr val="A4A3A4"/>
          </p15:clr>
        </p15:guide>
        <p15:guide id="20" pos="8460">
          <p15:clr>
            <a:srgbClr val="A4A3A4"/>
          </p15:clr>
        </p15:guide>
        <p15:guide id="21" pos="9095">
          <p15:clr>
            <a:srgbClr val="A4A3A4"/>
          </p15:clr>
        </p15:guide>
        <p15:guide id="22" pos="9321">
          <p15:clr>
            <a:srgbClr val="A4A3A4"/>
          </p15:clr>
        </p15:guide>
        <p15:guide id="23" pos="9957">
          <p15:clr>
            <a:srgbClr val="A4A3A4"/>
          </p15:clr>
        </p15:guide>
        <p15:guide id="24" pos="10818">
          <p15:clr>
            <a:srgbClr val="A4A3A4"/>
          </p15:clr>
        </p15:guide>
        <p15:guide id="25" pos="48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7" y="168"/>
      </p:cViewPr>
      <p:guideLst>
        <p:guide orient="horz" pos="6441"/>
        <p:guide pos="1202"/>
        <p:guide pos="567"/>
        <p:guide pos="2109"/>
        <p:guide pos="1474"/>
        <p:guide pos="2336"/>
        <p:guide pos="2971"/>
        <p:guide pos="3198"/>
        <p:guide pos="3833"/>
        <p:guide pos="4060"/>
        <p:guide pos="4695"/>
        <p:guide pos="10183"/>
        <p:guide pos="5602"/>
        <p:guide pos="5829"/>
        <p:guide pos="6464"/>
        <p:guide pos="6691"/>
        <p:guide pos="7326"/>
        <p:guide pos="7552"/>
        <p:guide pos="8187"/>
        <p:guide pos="8460"/>
        <p:guide pos="9095"/>
        <p:guide pos="9321"/>
        <p:guide pos="9957"/>
        <p:guide pos="10818"/>
        <p:guide pos="48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f19de9a824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f19de9a824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f19de9a824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f19de9a824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f19de9a824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f19de9a824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f19de9a824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f19de9a824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f19de9a824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f19de9a824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f19de9a824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f19de9a824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f19de9a824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f19de9a824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f19de9a824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f19de9a824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19de9a824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f19de9a824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19de9a824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f19de9a824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f19de9a824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f19de9a824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f19de9a824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f19de9a824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f19de9a824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gf19de9a824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f19de9a824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gf19de9a824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f19de9a824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f19de9a824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19de9a82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f19de9a82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19de9a824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f19de9a824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19de9a824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f19de9a824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19de9a824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f19de9a824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f19de9a824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f19de9a824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685800"/>
            <a:ext cx="6108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565062" y="9477143"/>
            <a:ext cx="4099084" cy="544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1A37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0902" cy="54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1A37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1A37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1A37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1A37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1A37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1A37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1A37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1A37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1A37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ой слайд">
  <p:cSld name="Основной слайд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3"/>
          <p:cNvGrpSpPr/>
          <p:nvPr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21" name="Google Shape;21;p3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" name="Google Shape;23;p3"/>
          <p:cNvSpPr txBox="1"/>
          <p:nvPr/>
        </p:nvSpPr>
        <p:spPr>
          <a:xfrm rot="-5400000">
            <a:off x="14607149" y="5555934"/>
            <a:ext cx="610662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Коллонтитул — название презентации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7530431" y="883843"/>
            <a:ext cx="603522" cy="31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879859" y="675874"/>
            <a:ext cx="12837856" cy="1196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>
            <a:spLocks noGrp="1"/>
          </p:cNvSpPr>
          <p:nvPr>
            <p:ph type="pic" idx="2"/>
          </p:nvPr>
        </p:nvSpPr>
        <p:spPr>
          <a:xfrm>
            <a:off x="11990751" y="1133439"/>
            <a:ext cx="5182824" cy="9140331"/>
          </a:xfrm>
          <a:prstGeom prst="rect">
            <a:avLst/>
          </a:prstGeom>
          <a:noFill/>
          <a:ln>
            <a:noFill/>
          </a:ln>
        </p:spPr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9570" y="1101776"/>
            <a:ext cx="2601853" cy="334008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899571" y="2591406"/>
            <a:ext cx="9362030" cy="2521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899570" y="8785054"/>
            <a:ext cx="7077075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11990751" y="1087720"/>
            <a:ext cx="36004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12349525" y="1087720"/>
            <a:ext cx="482392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 Слайд">
  <p:cSld name="2 Титульный Слайд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>
            <a:spLocks noGrp="1"/>
          </p:cNvSpPr>
          <p:nvPr>
            <p:ph type="pic" idx="2"/>
          </p:nvPr>
        </p:nvSpPr>
        <p:spPr>
          <a:xfrm>
            <a:off x="899935" y="2065248"/>
            <a:ext cx="5184953" cy="8158252"/>
          </a:xfrm>
          <a:prstGeom prst="rect">
            <a:avLst/>
          </a:prstGeom>
          <a:noFill/>
          <a:ln>
            <a:noFill/>
          </a:ln>
        </p:spPr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9935" y="1101776"/>
            <a:ext cx="2601853" cy="33400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6444705" y="2046789"/>
            <a:ext cx="7993608" cy="306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99935" y="2016114"/>
            <a:ext cx="348366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1247035" y="2016114"/>
            <a:ext cx="483762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Мокап телефон">
  <p:cSld name="Мокап телефо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6"/>
          <p:cNvGrpSpPr/>
          <p:nvPr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42" name="Google Shape;42;p6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6"/>
          <p:cNvSpPr txBox="1"/>
          <p:nvPr/>
        </p:nvSpPr>
        <p:spPr>
          <a:xfrm rot="-5400000">
            <a:off x="14607149" y="5555934"/>
            <a:ext cx="610662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Коллонтитул — название презентации</a:t>
            </a:r>
            <a:endParaRPr/>
          </a:p>
        </p:txBody>
      </p:sp>
      <p:pic>
        <p:nvPicPr>
          <p:cNvPr id="45" name="Google Shape;45;p6" descr="C:\Users\Ольга\Google Диск\_Проекты\VM135 Шаблон презентации ПР\02 дизайн\слайды\айфон-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0165" y="2088208"/>
            <a:ext cx="3012886" cy="594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6" descr="C:\Users\Ольга\Google Диск\_Проекты\VM135 Шаблон презентации ПР\02 дизайн\слайды\айфон-16.png"/>
          <p:cNvPicPr preferRelativeResize="0"/>
          <p:nvPr/>
        </p:nvPicPr>
        <p:blipFill rotWithShape="1">
          <a:blip r:embed="rId4">
            <a:alphaModFix/>
          </a:blip>
          <a:srcRect b="28876"/>
          <a:stretch/>
        </p:blipFill>
        <p:spPr>
          <a:xfrm>
            <a:off x="9541123" y="1944192"/>
            <a:ext cx="5904656" cy="828089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900113" y="2160134"/>
            <a:ext cx="4176712" cy="367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>
            <a:spLocks noGrp="1"/>
          </p:cNvSpPr>
          <p:nvPr>
            <p:ph type="pic" idx="2"/>
          </p:nvPr>
        </p:nvSpPr>
        <p:spPr>
          <a:xfrm>
            <a:off x="6096334" y="2286316"/>
            <a:ext cx="2652691" cy="5544770"/>
          </a:xfrm>
          <a:prstGeom prst="roundRect">
            <a:avLst>
              <a:gd name="adj" fmla="val 10423"/>
            </a:avLst>
          </a:prstGeom>
          <a:noFill/>
          <a:ln>
            <a:noFill/>
          </a:ln>
        </p:spPr>
      </p:sp>
      <p:sp>
        <p:nvSpPr>
          <p:cNvPr id="49" name="Google Shape;49;p6"/>
          <p:cNvSpPr>
            <a:spLocks noGrp="1"/>
          </p:cNvSpPr>
          <p:nvPr>
            <p:ph type="pic" idx="3"/>
          </p:nvPr>
        </p:nvSpPr>
        <p:spPr>
          <a:xfrm>
            <a:off x="9965855" y="2304154"/>
            <a:ext cx="5120049" cy="10638588"/>
          </a:xfrm>
          <a:prstGeom prst="roundRect">
            <a:avLst>
              <a:gd name="adj" fmla="val 10423"/>
            </a:avLst>
          </a:prstGeom>
          <a:noFill/>
          <a:ln>
            <a:noFill/>
          </a:ln>
        </p:spPr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17530431" y="883843"/>
            <a:ext cx="603522" cy="31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879860" y="675874"/>
            <a:ext cx="13197905" cy="112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Мокап браузер">
  <p:cSld name="Мокап браузер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7"/>
          <p:cNvGrpSpPr/>
          <p:nvPr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55" name="Google Shape;55;p7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7"/>
          <p:cNvSpPr txBox="1"/>
          <p:nvPr/>
        </p:nvSpPr>
        <p:spPr>
          <a:xfrm rot="-5400000">
            <a:off x="14607149" y="5555934"/>
            <a:ext cx="610662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Коллонтитул — название презентации</a:t>
            </a:r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900113" y="2160134"/>
            <a:ext cx="4176712" cy="367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9" name="Google Shape;59;p7" descr="C:\Users\Ольга\Google Диск\_Проекты\VM135 Шаблон презентации ПР\02 дизайн\слайды\браузер-1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6547" y="720056"/>
            <a:ext cx="11885480" cy="914501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>
            <a:spLocks noGrp="1"/>
          </p:cNvSpPr>
          <p:nvPr>
            <p:ph type="pic" idx="2"/>
          </p:nvPr>
        </p:nvSpPr>
        <p:spPr>
          <a:xfrm>
            <a:off x="5244528" y="2450477"/>
            <a:ext cx="10076098" cy="6118849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7"/>
          <p:cNvSpPr txBox="1">
            <a:spLocks noGrp="1"/>
          </p:cNvSpPr>
          <p:nvPr>
            <p:ph type="sldNum" idx="12"/>
          </p:nvPr>
        </p:nvSpPr>
        <p:spPr>
          <a:xfrm>
            <a:off x="17530431" y="883843"/>
            <a:ext cx="603522" cy="31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/>
          </p:nvPr>
        </p:nvSpPr>
        <p:spPr>
          <a:xfrm>
            <a:off x="897454" y="674286"/>
            <a:ext cx="12964149" cy="120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Мокап планшет">
  <p:cSld name="Мокап планшет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8"/>
          <p:cNvGrpSpPr/>
          <p:nvPr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66" name="Google Shape;66;p8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8"/>
          <p:cNvSpPr txBox="1"/>
          <p:nvPr/>
        </p:nvSpPr>
        <p:spPr>
          <a:xfrm rot="-5400000">
            <a:off x="14607149" y="5555934"/>
            <a:ext cx="610662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Коллонтитул — название презентации</a:t>
            </a:r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body" idx="1"/>
          </p:nvPr>
        </p:nvSpPr>
        <p:spPr>
          <a:xfrm>
            <a:off x="900113" y="2160134"/>
            <a:ext cx="4176712" cy="367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0" name="Google Shape;70;p8" descr="C:\Users\Ольга\Google Диск\_Проекты\VM135 Шаблон презентации ПР\02 дизайн\слайды\айпад-1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8516" y="1662786"/>
            <a:ext cx="13033447" cy="791437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>
            <a:spLocks noGrp="1"/>
          </p:cNvSpPr>
          <p:nvPr>
            <p:ph type="pic" idx="2"/>
          </p:nvPr>
        </p:nvSpPr>
        <p:spPr>
          <a:xfrm>
            <a:off x="6372225" y="2448174"/>
            <a:ext cx="8497650" cy="6408890"/>
          </a:xfrm>
          <a:prstGeom prst="roundRect">
            <a:avLst>
              <a:gd name="adj" fmla="val 3261"/>
            </a:avLst>
          </a:prstGeom>
          <a:noFill/>
          <a:ln>
            <a:noFill/>
          </a:ln>
        </p:spPr>
      </p:sp>
      <p:sp>
        <p:nvSpPr>
          <p:cNvPr id="72" name="Google Shape;72;p8"/>
          <p:cNvSpPr txBox="1">
            <a:spLocks noGrp="1"/>
          </p:cNvSpPr>
          <p:nvPr>
            <p:ph type="sldNum" idx="12"/>
          </p:nvPr>
        </p:nvSpPr>
        <p:spPr>
          <a:xfrm>
            <a:off x="17530431" y="883843"/>
            <a:ext cx="603522" cy="31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896355" y="675874"/>
            <a:ext cx="13757491" cy="1196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Мокап ноутбук">
  <p:cSld name="Мокап ноутбук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92198" y="936080"/>
            <a:ext cx="1881773" cy="241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9"/>
          <p:cNvGrpSpPr/>
          <p:nvPr/>
        </p:nvGrpSpPr>
        <p:grpSpPr>
          <a:xfrm>
            <a:off x="17534012" y="883843"/>
            <a:ext cx="684138" cy="313578"/>
            <a:chOff x="17451741" y="889487"/>
            <a:chExt cx="684138" cy="313578"/>
          </a:xfrm>
        </p:grpSpPr>
        <p:sp>
          <p:nvSpPr>
            <p:cNvPr id="77" name="Google Shape;77;p9"/>
            <p:cNvSpPr/>
            <p:nvPr/>
          </p:nvSpPr>
          <p:spPr>
            <a:xfrm>
              <a:off x="17451741" y="889487"/>
              <a:ext cx="680558" cy="3135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18055263" y="889487"/>
              <a:ext cx="80616" cy="31357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" name="Google Shape;79;p9"/>
          <p:cNvSpPr txBox="1"/>
          <p:nvPr/>
        </p:nvSpPr>
        <p:spPr>
          <a:xfrm rot="-5400000">
            <a:off x="14607149" y="5555934"/>
            <a:ext cx="6106624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Коллонтитул — название презентации</a:t>
            </a:r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body" idx="1"/>
          </p:nvPr>
        </p:nvSpPr>
        <p:spPr>
          <a:xfrm>
            <a:off x="900113" y="2160134"/>
            <a:ext cx="4176712" cy="367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1" name="Google Shape;81;p9" descr="C:\Users\Ольга\Google Диск\_Проекты\VM135 Шаблон презентации ПР\02 дизайн\слайды\ноут-1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2531" y="1224004"/>
            <a:ext cx="11953328" cy="836839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>
            <a:spLocks noGrp="1"/>
          </p:cNvSpPr>
          <p:nvPr>
            <p:ph type="pic" idx="2"/>
          </p:nvPr>
        </p:nvSpPr>
        <p:spPr>
          <a:xfrm>
            <a:off x="5940425" y="2520950"/>
            <a:ext cx="8497888" cy="5327650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9"/>
          <p:cNvSpPr txBox="1">
            <a:spLocks noGrp="1"/>
          </p:cNvSpPr>
          <p:nvPr>
            <p:ph type="sldNum" idx="12"/>
          </p:nvPr>
        </p:nvSpPr>
        <p:spPr>
          <a:xfrm>
            <a:off x="17530431" y="883843"/>
            <a:ext cx="603522" cy="31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896355" y="675875"/>
            <a:ext cx="13461342" cy="112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910909" y="409477"/>
            <a:ext cx="16396335" cy="170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910909" y="2385856"/>
            <a:ext cx="16396335" cy="674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t" anchorCtr="0">
            <a:normAutofit/>
          </a:bodyPr>
          <a:lstStyle>
            <a:lvl1pPr marL="457200" marR="0" lvl="0" indent="-476250" algn="l" rtl="0"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572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–"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82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910907" y="9477143"/>
            <a:ext cx="4250902" cy="54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6224536" y="9477143"/>
            <a:ext cx="5769081" cy="54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0902" cy="54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0.pn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9332" y="4949227"/>
            <a:ext cx="1679486" cy="32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 descr="A picture containing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77653" y="0"/>
            <a:ext cx="8340497" cy="1022508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"/>
          <p:cNvSpPr txBox="1"/>
          <p:nvPr/>
        </p:nvSpPr>
        <p:spPr>
          <a:xfrm>
            <a:off x="971214" y="2591406"/>
            <a:ext cx="9430085" cy="2521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0" lvl="0" indent="0" defTabSz="1819639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4800"/>
            </a:pPr>
            <a:r>
              <a:rPr lang="ru-RU" sz="48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ЖИЗНЬ ИНТЕРНЕТ-МАГАЗИНА В ЭПОХУ МАРКЕТПЛЕЙСОВ</a:t>
            </a:r>
            <a:endParaRPr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2" name="Google Shape;92;p10"/>
          <p:cNvSpPr txBox="1"/>
          <p:nvPr/>
        </p:nvSpPr>
        <p:spPr>
          <a:xfrm>
            <a:off x="1114870" y="5147882"/>
            <a:ext cx="7128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indent="0" defTabSz="1819639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 мы развиваем свою розницу не отказываясь от </a:t>
            </a:r>
            <a:r>
              <a:rPr lang="ru-RU" sz="19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маркетплейсов</a:t>
            </a:r>
            <a:endParaRPr sz="19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3" name="Google Shape;93;p10"/>
          <p:cNvSpPr txBox="1"/>
          <p:nvPr/>
        </p:nvSpPr>
        <p:spPr>
          <a:xfrm>
            <a:off x="1114870" y="6853619"/>
            <a:ext cx="71289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Крутилин Виталий. </a:t>
            </a:r>
            <a:endParaRPr lang="ru-RU" sz="1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Основатель </a:t>
            </a:r>
            <a:r>
              <a:rPr lang="ru-RU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компании МАВИКО</a:t>
            </a:r>
            <a:endParaRPr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4" name="Google Shape;94;p10"/>
          <p:cNvSpPr txBox="1"/>
          <p:nvPr/>
        </p:nvSpPr>
        <p:spPr>
          <a:xfrm>
            <a:off x="951120" y="8785054"/>
            <a:ext cx="7077075" cy="503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Москва, 2021 год</a:t>
            </a:r>
            <a:endParaRPr/>
          </a:p>
        </p:txBody>
      </p:sp>
      <p:pic>
        <p:nvPicPr>
          <p:cNvPr id="95" name="Google Shape;95;p10"/>
          <p:cNvPicPr preferRelativeResize="0"/>
          <p:nvPr/>
        </p:nvPicPr>
        <p:blipFill rotWithShape="1">
          <a:blip r:embed="rId5">
            <a:alphaModFix/>
          </a:blip>
          <a:srcRect t="1" r="18382" b="-1"/>
          <a:stretch/>
        </p:blipFill>
        <p:spPr>
          <a:xfrm>
            <a:off x="1087843" y="1080109"/>
            <a:ext cx="2652903" cy="38964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0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0902" cy="54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  <p:pic>
        <p:nvPicPr>
          <p:cNvPr id="97" name="Google Shape;97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5550" y="982999"/>
            <a:ext cx="3037776" cy="67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10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329" name="Google Shape;32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224" y="-35170"/>
            <a:ext cx="3460626" cy="341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9"/>
          <p:cNvPicPr preferRelativeResize="0"/>
          <p:nvPr/>
        </p:nvPicPr>
        <p:blipFill rotWithShape="1">
          <a:blip r:embed="rId4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9"/>
          <p:cNvSpPr txBox="1"/>
          <p:nvPr/>
        </p:nvSpPr>
        <p:spPr>
          <a:xfrm>
            <a:off x="5077292" y="2282759"/>
            <a:ext cx="107295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Вывод 1: </a:t>
            </a:r>
            <a:endParaRPr sz="4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Маркетплейсы - это навсегда.</a:t>
            </a:r>
            <a:endParaRPr sz="4400">
              <a:solidFill>
                <a:schemeClr val="dk1"/>
              </a:solidFill>
            </a:endParaRPr>
          </a:p>
        </p:txBody>
      </p:sp>
      <p:pic>
        <p:nvPicPr>
          <p:cNvPr id="332" name="Google Shape;3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8412" y="4540520"/>
            <a:ext cx="10920413" cy="493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11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339" name="Google Shape;3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224" y="-35170"/>
            <a:ext cx="3460626" cy="341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0"/>
          <p:cNvPicPr preferRelativeResize="0"/>
          <p:nvPr/>
        </p:nvPicPr>
        <p:blipFill rotWithShape="1">
          <a:blip r:embed="rId4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0"/>
          <p:cNvSpPr txBox="1"/>
          <p:nvPr/>
        </p:nvSpPr>
        <p:spPr>
          <a:xfrm>
            <a:off x="3609677" y="1670475"/>
            <a:ext cx="135639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Вывод 2: </a:t>
            </a:r>
            <a:endParaRPr sz="4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У вас нет бизнеса, если он только на маркетплейсах. При этом вы не управляете трафиком.</a:t>
            </a:r>
            <a:endParaRPr sz="4400">
              <a:solidFill>
                <a:schemeClr val="dk1"/>
              </a:solidFill>
            </a:endParaRPr>
          </a:p>
        </p:txBody>
      </p:sp>
      <p:pic>
        <p:nvPicPr>
          <p:cNvPr id="342" name="Google Shape;34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3200" y="4609248"/>
            <a:ext cx="9072950" cy="510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1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12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349" name="Google Shape;34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224" y="-35170"/>
            <a:ext cx="3460626" cy="341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 rotWithShape="1">
          <a:blip r:embed="rId4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1"/>
          <p:cNvSpPr txBox="1"/>
          <p:nvPr/>
        </p:nvSpPr>
        <p:spPr>
          <a:xfrm>
            <a:off x="3609677" y="1670475"/>
            <a:ext cx="135639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chemeClr val="dk1"/>
                </a:solidFill>
              </a:rPr>
              <a:t>Вывод 3: </a:t>
            </a:r>
            <a:endParaRPr sz="4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>
                <a:solidFill>
                  <a:schemeClr val="dk1"/>
                </a:solidFill>
              </a:rPr>
              <a:t>Тепличные условия на </a:t>
            </a:r>
            <a:r>
              <a:rPr lang="ru-RU" sz="4400" dirty="0" err="1">
                <a:solidFill>
                  <a:schemeClr val="dk1"/>
                </a:solidFill>
              </a:rPr>
              <a:t>маркетплейсах</a:t>
            </a:r>
            <a:r>
              <a:rPr lang="ru-RU" sz="4400" dirty="0">
                <a:solidFill>
                  <a:schemeClr val="dk1"/>
                </a:solidFill>
              </a:rPr>
              <a:t> конечны.</a:t>
            </a:r>
            <a:endParaRPr sz="4400" dirty="0">
              <a:solidFill>
                <a:schemeClr val="dk1"/>
              </a:solidFill>
            </a:endParaRPr>
          </a:p>
        </p:txBody>
      </p:sp>
      <p:pic>
        <p:nvPicPr>
          <p:cNvPr id="352" name="Google Shape;35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 rotWithShape="1">
          <a:blip r:embed="rId6">
            <a:alphaModFix/>
          </a:blip>
          <a:srcRect r="16852"/>
          <a:stretch/>
        </p:blipFill>
        <p:spPr>
          <a:xfrm>
            <a:off x="1184015" y="3977225"/>
            <a:ext cx="6573145" cy="52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14735" y="3977225"/>
            <a:ext cx="6370336" cy="52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1"/>
          <p:cNvSpPr txBox="1"/>
          <p:nvPr/>
        </p:nvSpPr>
        <p:spPr>
          <a:xfrm>
            <a:off x="3486180" y="9165250"/>
            <a:ext cx="13165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chemeClr val="dk2"/>
                </a:solidFill>
              </a:rPr>
              <a:t>2021                                 2025</a:t>
            </a:r>
            <a:endParaRPr sz="6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2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13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361" name="Google Shape;36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224" y="-35170"/>
            <a:ext cx="3460626" cy="341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2"/>
          <p:cNvPicPr preferRelativeResize="0"/>
          <p:nvPr/>
        </p:nvPicPr>
        <p:blipFill rotWithShape="1">
          <a:blip r:embed="rId4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 txBox="1"/>
          <p:nvPr/>
        </p:nvSpPr>
        <p:spPr>
          <a:xfrm>
            <a:off x="3279027" y="2698425"/>
            <a:ext cx="135639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Доля китайских продавцов на амазоне в 2020 году</a:t>
            </a:r>
            <a:endParaRPr sz="4400">
              <a:solidFill>
                <a:schemeClr val="dk1"/>
              </a:solidFill>
            </a:endParaRPr>
          </a:p>
        </p:txBody>
      </p:sp>
      <p:pic>
        <p:nvPicPr>
          <p:cNvPr id="364" name="Google Shape;36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8688" y="3540871"/>
            <a:ext cx="13752174" cy="5559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3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14</a:t>
            </a:fld>
            <a:endParaRPr sz="1800">
              <a:solidFill>
                <a:schemeClr val="dk1"/>
              </a:solidFill>
            </a:endParaRPr>
          </a:p>
        </p:txBody>
      </p:sp>
      <p:sp>
        <p:nvSpPr>
          <p:cNvPr id="371" name="Google Shape;371;p23"/>
          <p:cNvSpPr txBox="1"/>
          <p:nvPr/>
        </p:nvSpPr>
        <p:spPr>
          <a:xfrm>
            <a:off x="755915" y="675874"/>
            <a:ext cx="11100805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 dirty="0">
                <a:solidFill>
                  <a:schemeClr val="dk1"/>
                </a:solidFill>
              </a:rPr>
              <a:t>Поэтому, когда все бегут на МП, </a:t>
            </a:r>
            <a:endParaRPr lang="ru-RU" sz="3900" b="1" dirty="0" smtClean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 dirty="0" smtClean="0">
                <a:solidFill>
                  <a:schemeClr val="dk1"/>
                </a:solidFill>
              </a:rPr>
              <a:t>мы развиваем </a:t>
            </a:r>
            <a:r>
              <a:rPr lang="ru-RU" sz="3900" b="1" dirty="0">
                <a:solidFill>
                  <a:schemeClr val="dk1"/>
                </a:solidFill>
              </a:rPr>
              <a:t>свою розницу</a:t>
            </a:r>
            <a:endParaRPr sz="39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endParaRPr sz="3900" b="1" dirty="0">
              <a:solidFill>
                <a:schemeClr val="dk1"/>
              </a:solidFill>
            </a:endParaRPr>
          </a:p>
        </p:txBody>
      </p:sp>
      <p:sp>
        <p:nvSpPr>
          <p:cNvPr id="372" name="Google Shape;372;p23"/>
          <p:cNvSpPr txBox="1"/>
          <p:nvPr/>
        </p:nvSpPr>
        <p:spPr>
          <a:xfrm>
            <a:off x="2484895" y="5453891"/>
            <a:ext cx="5226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Бум </a:t>
            </a:r>
            <a:r>
              <a:rPr lang="ru-RU" sz="2400" b="1" dirty="0" err="1">
                <a:solidFill>
                  <a:schemeClr val="dk1"/>
                </a:solidFill>
              </a:rPr>
              <a:t>маркетплейсов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3"/>
          <p:cNvSpPr txBox="1"/>
          <p:nvPr/>
        </p:nvSpPr>
        <p:spPr>
          <a:xfrm>
            <a:off x="12232639" y="5491281"/>
            <a:ext cx="522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Своя розница</a:t>
            </a:r>
            <a:endParaRPr dirty="0"/>
          </a:p>
        </p:txBody>
      </p:sp>
      <p:pic>
        <p:nvPicPr>
          <p:cNvPr id="374" name="Google Shape;374;p23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4135" y="3224449"/>
            <a:ext cx="428625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4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15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382" name="Google Shape;382;p24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4"/>
          <p:cNvSpPr txBox="1"/>
          <p:nvPr/>
        </p:nvSpPr>
        <p:spPr>
          <a:xfrm>
            <a:off x="807849" y="675874"/>
            <a:ext cx="128379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>
                <a:solidFill>
                  <a:schemeClr val="dk1"/>
                </a:solidFill>
              </a:rPr>
              <a:t>Пересечение аудитории</a:t>
            </a:r>
            <a:endParaRPr sz="4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4"/>
          <p:cNvSpPr txBox="1"/>
          <p:nvPr/>
        </p:nvSpPr>
        <p:spPr>
          <a:xfrm>
            <a:off x="899935" y="2995072"/>
            <a:ext cx="5226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Едят ли </a:t>
            </a:r>
            <a:r>
              <a:rPr lang="ru-RU" sz="2400" b="1" dirty="0" err="1">
                <a:solidFill>
                  <a:schemeClr val="dk1"/>
                </a:solidFill>
              </a:rPr>
              <a:t>маркетплейсы</a:t>
            </a:r>
            <a:r>
              <a:rPr lang="ru-RU" sz="2400" b="1" dirty="0">
                <a:solidFill>
                  <a:schemeClr val="dk1"/>
                </a:solidFill>
              </a:rPr>
              <a:t> вашу розницу?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4"/>
          <p:cNvSpPr txBox="1"/>
          <p:nvPr/>
        </p:nvSpPr>
        <p:spPr>
          <a:xfrm>
            <a:off x="899925" y="3408314"/>
            <a:ext cx="5184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4"/>
          <p:cNvSpPr txBox="1"/>
          <p:nvPr/>
        </p:nvSpPr>
        <p:spPr>
          <a:xfrm>
            <a:off x="7884905" y="4068624"/>
            <a:ext cx="4464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аудитории </a:t>
            </a:r>
            <a:r>
              <a:rPr lang="ru-RU" sz="1800" dirty="0" err="1">
                <a:solidFill>
                  <a:schemeClr val="dk1"/>
                </a:solidFill>
              </a:rPr>
              <a:t>маркетплейсов</a:t>
            </a:r>
            <a:r>
              <a:rPr lang="ru-RU" sz="1800" dirty="0">
                <a:solidFill>
                  <a:schemeClr val="dk1"/>
                </a:solidFill>
              </a:rPr>
              <a:t> и нашей розницы пересекаются</a:t>
            </a:r>
            <a:endParaRPr dirty="0"/>
          </a:p>
        </p:txBody>
      </p:sp>
      <p:sp>
        <p:nvSpPr>
          <p:cNvPr id="387" name="Google Shape;387;p24"/>
          <p:cNvSpPr txBox="1"/>
          <p:nvPr/>
        </p:nvSpPr>
        <p:spPr>
          <a:xfrm>
            <a:off x="7812895" y="2140665"/>
            <a:ext cx="5256600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800" b="1" dirty="0">
                <a:solidFill>
                  <a:schemeClr val="dk2"/>
                </a:solidFill>
              </a:rPr>
              <a:t>30</a:t>
            </a:r>
            <a:r>
              <a:rPr lang="ru-RU" sz="138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dirty="0"/>
          </a:p>
        </p:txBody>
      </p:sp>
      <p:sp>
        <p:nvSpPr>
          <p:cNvPr id="388" name="Google Shape;388;p24"/>
          <p:cNvSpPr txBox="1"/>
          <p:nvPr/>
        </p:nvSpPr>
        <p:spPr>
          <a:xfrm>
            <a:off x="7812975" y="5829990"/>
            <a:ext cx="4392300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800" b="1" dirty="0">
                <a:solidFill>
                  <a:schemeClr val="dk2"/>
                </a:solidFill>
              </a:rPr>
              <a:t>70%</a:t>
            </a:r>
            <a:endParaRPr dirty="0"/>
          </a:p>
        </p:txBody>
      </p:sp>
      <p:sp>
        <p:nvSpPr>
          <p:cNvPr id="389" name="Google Shape;389;p24"/>
          <p:cNvSpPr txBox="1"/>
          <p:nvPr/>
        </p:nvSpPr>
        <p:spPr>
          <a:xfrm>
            <a:off x="7884905" y="7702207"/>
            <a:ext cx="4320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клиентов, которые у нас ранее не покупали</a:t>
            </a:r>
            <a:endParaRPr/>
          </a:p>
        </p:txBody>
      </p:sp>
      <p:pic>
        <p:nvPicPr>
          <p:cNvPr id="390" name="Google Shape;390;p24" descr="A picture containing light,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5271366" y="4338873"/>
            <a:ext cx="4293845" cy="164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4"/>
          <p:cNvSpPr txBox="1"/>
          <p:nvPr/>
        </p:nvSpPr>
        <p:spPr>
          <a:xfrm>
            <a:off x="13433680" y="9619887"/>
            <a:ext cx="4320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* срез сделан по </a:t>
            </a:r>
            <a:r>
              <a:rPr lang="ru-RU" sz="1800" dirty="0" err="1">
                <a:solidFill>
                  <a:schemeClr val="dk1"/>
                </a:solidFill>
              </a:rPr>
              <a:t>Aliexpress</a:t>
            </a:r>
            <a:endParaRPr dirty="0"/>
          </a:p>
        </p:txBody>
      </p:sp>
      <p:sp>
        <p:nvSpPr>
          <p:cNvPr id="393" name="Google Shape;393;p24"/>
          <p:cNvSpPr txBox="1"/>
          <p:nvPr/>
        </p:nvSpPr>
        <p:spPr>
          <a:xfrm>
            <a:off x="899935" y="4261802"/>
            <a:ext cx="51849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Определенно едят. Более того, не в автомобильных товарах, наверняка, едят еще сильнее. В США падают ставки на аренду в ТЦ из-за оттока людей.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30% оттока со своей розницы имеют меньший средний чек внутри </a:t>
            </a:r>
            <a:r>
              <a:rPr lang="ru-RU" sz="1800" dirty="0" err="1">
                <a:solidFill>
                  <a:schemeClr val="dk1"/>
                </a:solidFill>
              </a:rPr>
              <a:t>маркетплейсов</a:t>
            </a:r>
            <a:r>
              <a:rPr lang="ru-RU" sz="1800" dirty="0">
                <a:solidFill>
                  <a:schemeClr val="dk1"/>
                </a:solidFill>
              </a:rPr>
              <a:t>. 70% новой аудитории с низким средним чеком выводят экономику в 0, относительно 100% продаж у себя.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5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16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399" name="Google Shape;39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224" y="-35170"/>
            <a:ext cx="3460626" cy="341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5"/>
          <p:cNvPicPr preferRelativeResize="0"/>
          <p:nvPr/>
        </p:nvPicPr>
        <p:blipFill rotWithShape="1">
          <a:blip r:embed="rId4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5"/>
          <p:cNvSpPr txBox="1"/>
          <p:nvPr/>
        </p:nvSpPr>
        <p:spPr>
          <a:xfrm>
            <a:off x="3651226" y="2282750"/>
            <a:ext cx="12155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С маркетплейсами растет брендовый трафик</a:t>
            </a:r>
            <a:endParaRPr sz="4400">
              <a:solidFill>
                <a:schemeClr val="dk1"/>
              </a:solidFill>
            </a:endParaRPr>
          </a:p>
        </p:txBody>
      </p:sp>
      <p:pic>
        <p:nvPicPr>
          <p:cNvPr id="402" name="Google Shape;40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5163" y="4324735"/>
            <a:ext cx="12077726" cy="4997263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5"/>
          <p:cNvSpPr txBox="1"/>
          <p:nvPr/>
        </p:nvSpPr>
        <p:spPr>
          <a:xfrm>
            <a:off x="3651212" y="3220300"/>
            <a:ext cx="117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Подумайте о пути клиента за пределами площадки. Отсутствие Вас за пределами МП для клиента отрицательный фактор. Ушел читать отзывы, не нашёл и забыл.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05" name="Google Shape;40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62946" y="4263498"/>
            <a:ext cx="1306553" cy="772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17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411" name="Google Shape;4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224" y="-35170"/>
            <a:ext cx="3460626" cy="341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6"/>
          <p:cNvPicPr preferRelativeResize="0"/>
          <p:nvPr/>
        </p:nvPicPr>
        <p:blipFill rotWithShape="1">
          <a:blip r:embed="rId4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6"/>
          <p:cNvSpPr txBox="1"/>
          <p:nvPr/>
        </p:nvSpPr>
        <p:spPr>
          <a:xfrm>
            <a:off x="3651226" y="2282750"/>
            <a:ext cx="121557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Обрабатывайте рекламации за пределами площадки, но не нарушайте правила</a:t>
            </a:r>
            <a:endParaRPr sz="4400">
              <a:solidFill>
                <a:schemeClr val="dk1"/>
              </a:solidFill>
            </a:endParaRPr>
          </a:p>
        </p:txBody>
      </p:sp>
      <p:pic>
        <p:nvPicPr>
          <p:cNvPr id="414" name="Google Shape;41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28396" y="4324723"/>
            <a:ext cx="1306553" cy="77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100" y="3850875"/>
            <a:ext cx="3871540" cy="628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633200" y="3850875"/>
            <a:ext cx="4800742" cy="617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84890" y="3789650"/>
            <a:ext cx="4717223" cy="628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7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18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424" name="Google Shape;424;p27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95560" y="2255520"/>
            <a:ext cx="4761870" cy="718968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7"/>
          <p:cNvSpPr txBox="1"/>
          <p:nvPr/>
        </p:nvSpPr>
        <p:spPr>
          <a:xfrm>
            <a:off x="921540" y="2205490"/>
            <a:ext cx="7367700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 err="1">
                <a:solidFill>
                  <a:schemeClr val="dk1"/>
                </a:solidFill>
              </a:rPr>
              <a:t>Маркетплейсы</a:t>
            </a:r>
            <a:r>
              <a:rPr lang="ru-RU" sz="2600" dirty="0">
                <a:solidFill>
                  <a:schemeClr val="dk1"/>
                </a:solidFill>
              </a:rPr>
              <a:t> хороши в логистике в Москве, если товар у них в наличии на складе. Если ваши конкуренты работают по FBS - вы легко обыграете их по срокам*</a:t>
            </a: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600" dirty="0" smtClean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>
                <a:solidFill>
                  <a:schemeClr val="dk1"/>
                </a:solidFill>
              </a:rPr>
              <a:t>*Если работаете без выходных</a:t>
            </a:r>
            <a:endParaRPr sz="2600" dirty="0">
              <a:solidFill>
                <a:schemeClr val="dk1"/>
              </a:solidFill>
            </a:endParaRPr>
          </a:p>
        </p:txBody>
      </p:sp>
      <p:sp>
        <p:nvSpPr>
          <p:cNvPr id="8" name="Google Shape;308;p18"/>
          <p:cNvSpPr txBox="1"/>
          <p:nvPr/>
        </p:nvSpPr>
        <p:spPr>
          <a:xfrm>
            <a:off x="827924" y="675874"/>
            <a:ext cx="8742795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 dirty="0" err="1" smtClean="0">
                <a:solidFill>
                  <a:schemeClr val="dk1"/>
                </a:solidFill>
              </a:rPr>
              <a:t>Маркетплейсы</a:t>
            </a:r>
            <a:r>
              <a:rPr lang="ru-RU" sz="3900" b="1" dirty="0" smtClean="0">
                <a:solidFill>
                  <a:schemeClr val="dk1"/>
                </a:solidFill>
              </a:rPr>
              <a:t> берут логистикой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8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19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434" name="Google Shape;434;p28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8"/>
          <p:cNvSpPr txBox="1"/>
          <p:nvPr/>
        </p:nvSpPr>
        <p:spPr>
          <a:xfrm>
            <a:off x="807849" y="675874"/>
            <a:ext cx="128379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>
                <a:solidFill>
                  <a:schemeClr val="dk1"/>
                </a:solidFill>
              </a:rPr>
              <a:t>Что делали в интернет-магазине?</a:t>
            </a:r>
            <a:endParaRPr sz="4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8"/>
          <p:cNvSpPr txBox="1"/>
          <p:nvPr/>
        </p:nvSpPr>
        <p:spPr>
          <a:xfrm>
            <a:off x="1111950" y="1968390"/>
            <a:ext cx="76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</a:rPr>
              <a:t>Замена логистического партнера для розницы 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37" name="Google Shape;437;p28"/>
          <p:cNvSpPr txBox="1"/>
          <p:nvPr/>
        </p:nvSpPr>
        <p:spPr>
          <a:xfrm>
            <a:off x="1509525" y="3027314"/>
            <a:ext cx="5184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8"/>
          <p:cNvSpPr txBox="1"/>
          <p:nvPr/>
        </p:nvSpPr>
        <p:spPr>
          <a:xfrm>
            <a:off x="8941061" y="1759665"/>
            <a:ext cx="309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b="1">
                <a:solidFill>
                  <a:schemeClr val="dk2"/>
                </a:solidFill>
              </a:rPr>
              <a:t>-1,5 дня</a:t>
            </a:r>
            <a:endParaRPr sz="5000"/>
          </a:p>
        </p:txBody>
      </p:sp>
      <p:pic>
        <p:nvPicPr>
          <p:cNvPr id="439" name="Google Shape;439;p28" descr="A picture containing light,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5271366" y="4338873"/>
            <a:ext cx="4293845" cy="164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8"/>
          <p:cNvSpPr txBox="1"/>
          <p:nvPr/>
        </p:nvSpPr>
        <p:spPr>
          <a:xfrm>
            <a:off x="11955395" y="9589415"/>
            <a:ext cx="4724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*Зависит от конкретного города доставки</a:t>
            </a:r>
            <a:endParaRPr dirty="0"/>
          </a:p>
        </p:txBody>
      </p:sp>
      <p:sp>
        <p:nvSpPr>
          <p:cNvPr id="442" name="Google Shape;442;p28"/>
          <p:cNvSpPr txBox="1"/>
          <p:nvPr/>
        </p:nvSpPr>
        <p:spPr>
          <a:xfrm>
            <a:off x="1111950" y="2806590"/>
            <a:ext cx="730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</a:rPr>
              <a:t>Передача посылок 2 раза в день без выходных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43" name="Google Shape;443;p28"/>
          <p:cNvSpPr txBox="1"/>
          <p:nvPr/>
        </p:nvSpPr>
        <p:spPr>
          <a:xfrm>
            <a:off x="8941061" y="2597865"/>
            <a:ext cx="309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b="1">
                <a:solidFill>
                  <a:schemeClr val="dk2"/>
                </a:solidFill>
              </a:rPr>
              <a:t>-0,5 дня</a:t>
            </a:r>
            <a:endParaRPr sz="5000"/>
          </a:p>
        </p:txBody>
      </p:sp>
      <p:sp>
        <p:nvSpPr>
          <p:cNvPr id="444" name="Google Shape;444;p28"/>
          <p:cNvSpPr txBox="1"/>
          <p:nvPr/>
        </p:nvSpPr>
        <p:spPr>
          <a:xfrm>
            <a:off x="1111950" y="3654265"/>
            <a:ext cx="755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</a:rPr>
              <a:t>Сдача на правильный пункт обработки посылок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45" name="Google Shape;445;p28"/>
          <p:cNvSpPr txBox="1"/>
          <p:nvPr/>
        </p:nvSpPr>
        <p:spPr>
          <a:xfrm>
            <a:off x="8941061" y="3445540"/>
            <a:ext cx="309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b="1">
                <a:solidFill>
                  <a:schemeClr val="dk2"/>
                </a:solidFill>
              </a:rPr>
              <a:t>-0,3 дня</a:t>
            </a:r>
            <a:endParaRPr sz="5000"/>
          </a:p>
        </p:txBody>
      </p:sp>
      <p:sp>
        <p:nvSpPr>
          <p:cNvPr id="446" name="Google Shape;446;p28"/>
          <p:cNvSpPr txBox="1"/>
          <p:nvPr/>
        </p:nvSpPr>
        <p:spPr>
          <a:xfrm>
            <a:off x="793245" y="5671820"/>
            <a:ext cx="12837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 dirty="0">
                <a:solidFill>
                  <a:schemeClr val="dk1"/>
                </a:solidFill>
              </a:rPr>
              <a:t>Что делали в розничных магазинах?</a:t>
            </a:r>
            <a:endParaRPr sz="4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8"/>
          <p:cNvSpPr txBox="1"/>
          <p:nvPr/>
        </p:nvSpPr>
        <p:spPr>
          <a:xfrm>
            <a:off x="1111950" y="4416265"/>
            <a:ext cx="7557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</a:rPr>
              <a:t>“Продайте” клиентам идею, что ваша логистика быстрая и удобная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48" name="Google Shape;448;p28"/>
          <p:cNvSpPr txBox="1"/>
          <p:nvPr/>
        </p:nvSpPr>
        <p:spPr>
          <a:xfrm>
            <a:off x="8941061" y="4207540"/>
            <a:ext cx="309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449" name="Google Shape;449;p28"/>
          <p:cNvSpPr/>
          <p:nvPr/>
        </p:nvSpPr>
        <p:spPr>
          <a:xfrm flipH="1">
            <a:off x="938230" y="1759666"/>
            <a:ext cx="50400" cy="73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8"/>
          <p:cNvSpPr/>
          <p:nvPr/>
        </p:nvSpPr>
        <p:spPr>
          <a:xfrm flipH="1">
            <a:off x="938230" y="2597866"/>
            <a:ext cx="50400" cy="73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8"/>
          <p:cNvSpPr/>
          <p:nvPr/>
        </p:nvSpPr>
        <p:spPr>
          <a:xfrm flipH="1">
            <a:off x="938230" y="3512266"/>
            <a:ext cx="50400" cy="73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8"/>
          <p:cNvSpPr/>
          <p:nvPr/>
        </p:nvSpPr>
        <p:spPr>
          <a:xfrm flipH="1">
            <a:off x="938230" y="4426666"/>
            <a:ext cx="50400" cy="73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8"/>
          <p:cNvSpPr txBox="1"/>
          <p:nvPr/>
        </p:nvSpPr>
        <p:spPr>
          <a:xfrm>
            <a:off x="1111950" y="6695723"/>
            <a:ext cx="7655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</a:rPr>
              <a:t>Замена логистического партнера для доставки со склада в магазин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54" name="Google Shape;454;p28"/>
          <p:cNvSpPr txBox="1"/>
          <p:nvPr/>
        </p:nvSpPr>
        <p:spPr>
          <a:xfrm>
            <a:off x="8941061" y="6486998"/>
            <a:ext cx="3094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b="1">
                <a:solidFill>
                  <a:schemeClr val="dk2"/>
                </a:solidFill>
              </a:rPr>
              <a:t>-1-3 дня*</a:t>
            </a:r>
            <a:endParaRPr sz="5000"/>
          </a:p>
        </p:txBody>
      </p:sp>
      <p:sp>
        <p:nvSpPr>
          <p:cNvPr id="455" name="Google Shape;455;p28"/>
          <p:cNvSpPr/>
          <p:nvPr/>
        </p:nvSpPr>
        <p:spPr>
          <a:xfrm flipH="1">
            <a:off x="938230" y="6715598"/>
            <a:ext cx="50400" cy="73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8"/>
          <p:cNvSpPr txBox="1"/>
          <p:nvPr/>
        </p:nvSpPr>
        <p:spPr>
          <a:xfrm>
            <a:off x="1122613" y="7796248"/>
            <a:ext cx="76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</a:rPr>
              <a:t>Увеличиваем полноту ассортимента в наличии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57" name="Google Shape;457;p28"/>
          <p:cNvSpPr/>
          <p:nvPr/>
        </p:nvSpPr>
        <p:spPr>
          <a:xfrm flipH="1">
            <a:off x="948893" y="7693673"/>
            <a:ext cx="50400" cy="73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8"/>
          <p:cNvSpPr txBox="1"/>
          <p:nvPr/>
        </p:nvSpPr>
        <p:spPr>
          <a:xfrm>
            <a:off x="1122600" y="8652948"/>
            <a:ext cx="7655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</a:rPr>
              <a:t>Подключаем местных локальных поставщиков и дилеров</a:t>
            </a:r>
            <a:endParaRPr sz="18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59" name="Google Shape;459;p28"/>
          <p:cNvSpPr/>
          <p:nvPr/>
        </p:nvSpPr>
        <p:spPr>
          <a:xfrm flipH="1">
            <a:off x="948880" y="8626573"/>
            <a:ext cx="50400" cy="73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1"/>
          <p:cNvSpPr txBox="1"/>
          <p:nvPr/>
        </p:nvSpPr>
        <p:spPr>
          <a:xfrm>
            <a:off x="421893" y="7408425"/>
            <a:ext cx="3225296" cy="69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500" tIns="68250" rIns="136500" bIns="682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Подзаголовок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1" descr="A picture containing light,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1997"/>
          <a:stretch/>
        </p:blipFill>
        <p:spPr>
          <a:xfrm>
            <a:off x="8264540" y="1"/>
            <a:ext cx="9953612" cy="4824504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1"/>
          <p:cNvSpPr txBox="1"/>
          <p:nvPr/>
        </p:nvSpPr>
        <p:spPr>
          <a:xfrm>
            <a:off x="971945" y="3075597"/>
            <a:ext cx="6624920" cy="174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ru-RU" sz="4800" b="1">
                <a:solidFill>
                  <a:schemeClr val="dk1"/>
                </a:solidFill>
              </a:rPr>
              <a:t>Кто я? </a:t>
            </a:r>
            <a:endParaRPr sz="4800"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ru-RU" sz="4800" b="1">
                <a:solidFill>
                  <a:schemeClr val="dk1"/>
                </a:solidFill>
              </a:rPr>
              <a:t>Чем занимается наша компания?</a:t>
            </a:r>
            <a:r>
              <a:rPr lang="ru-RU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05" name="Google Shape;105;p11"/>
          <p:cNvPicPr preferRelativeResize="0"/>
          <p:nvPr/>
        </p:nvPicPr>
        <p:blipFill rotWithShape="1">
          <a:blip r:embed="rId4">
            <a:alphaModFix/>
          </a:blip>
          <a:srcRect t="1" r="18382" b="-1"/>
          <a:stretch/>
        </p:blipFill>
        <p:spPr>
          <a:xfrm>
            <a:off x="1107808" y="8755462"/>
            <a:ext cx="2652903" cy="38964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0902" cy="54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2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107" name="Google Shape;107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15550" y="8610524"/>
            <a:ext cx="3037776" cy="67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9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20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465" name="Google Shape;46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224" y="-35170"/>
            <a:ext cx="3460626" cy="341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9"/>
          <p:cNvPicPr preferRelativeResize="0"/>
          <p:nvPr/>
        </p:nvPicPr>
        <p:blipFill rotWithShape="1">
          <a:blip r:embed="rId4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9"/>
          <p:cNvSpPr txBox="1"/>
          <p:nvPr/>
        </p:nvSpPr>
        <p:spPr>
          <a:xfrm>
            <a:off x="5077292" y="2282759"/>
            <a:ext cx="107295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Почему целая ода почте?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8400" y="3528219"/>
            <a:ext cx="10926050" cy="557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0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21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475" name="Google Shape;4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224" y="-35170"/>
            <a:ext cx="3460626" cy="3411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0"/>
          <p:cNvPicPr preferRelativeResize="0"/>
          <p:nvPr/>
        </p:nvPicPr>
        <p:blipFill rotWithShape="1">
          <a:blip r:embed="rId4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0"/>
          <p:cNvSpPr txBox="1"/>
          <p:nvPr/>
        </p:nvSpPr>
        <p:spPr>
          <a:xfrm>
            <a:off x="5077292" y="2282759"/>
            <a:ext cx="107295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Процессы в маркетплейсах и логистике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0"/>
          <p:cNvSpPr txBox="1"/>
          <p:nvPr/>
        </p:nvSpPr>
        <p:spPr>
          <a:xfrm>
            <a:off x="1961325" y="3854000"/>
            <a:ext cx="146334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chemeClr val="dk1"/>
                </a:solidFill>
              </a:rPr>
              <a:t>Кстати, почта помогает нам и с маркетплейсами</a:t>
            </a: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chemeClr val="dk1"/>
                </a:solidFill>
              </a:rPr>
              <a:t>Например, весь Aliexpress мы шлем почтой. Людям это привычно, а нам не надо внедрять новый процесс.</a:t>
            </a: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chemeClr val="dk1"/>
                </a:solidFill>
              </a:rPr>
              <a:t>По той же причине мы не работаем по RFBS с озоном, потому что снова надо внедрять и обкатывать процесс.</a:t>
            </a: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>
                <a:solidFill>
                  <a:schemeClr val="dk1"/>
                </a:solidFill>
              </a:rPr>
              <a:t> </a:t>
            </a:r>
            <a:r>
              <a:rPr lang="ru-RU" sz="2600" b="1">
                <a:solidFill>
                  <a:schemeClr val="dk1"/>
                </a:solidFill>
              </a:rPr>
              <a:t>Любое внедрение считайте в человекочасах и деньгах.</a:t>
            </a:r>
            <a:endParaRPr sz="26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1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22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485" name="Google Shape;485;p31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59440" y="4253214"/>
            <a:ext cx="6790734" cy="450978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1"/>
          <p:cNvSpPr txBox="1"/>
          <p:nvPr/>
        </p:nvSpPr>
        <p:spPr>
          <a:xfrm>
            <a:off x="967260" y="3517713"/>
            <a:ext cx="1622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>
                <a:solidFill>
                  <a:schemeClr val="dk1"/>
                </a:solidFill>
              </a:rPr>
              <a:t>Крупные игроки D2C даже публикуют ссылки на </a:t>
            </a:r>
            <a:r>
              <a:rPr lang="ru-RU" sz="2600" b="1" dirty="0" err="1">
                <a:solidFill>
                  <a:schemeClr val="dk1"/>
                </a:solidFill>
              </a:rPr>
              <a:t>маркетплейсы</a:t>
            </a:r>
            <a:r>
              <a:rPr lang="ru-RU" sz="2600" b="1" dirty="0">
                <a:solidFill>
                  <a:schemeClr val="dk1"/>
                </a:solidFill>
              </a:rPr>
              <a:t> на свои сайты:</a:t>
            </a:r>
            <a:endParaRPr sz="2600" b="1" dirty="0">
              <a:solidFill>
                <a:schemeClr val="dk1"/>
              </a:solidFill>
            </a:endParaRPr>
          </a:p>
        </p:txBody>
      </p:sp>
      <p:pic>
        <p:nvPicPr>
          <p:cNvPr id="490" name="Google Shape;490;p31"/>
          <p:cNvPicPr preferRelativeResize="0"/>
          <p:nvPr/>
        </p:nvPicPr>
        <p:blipFill rotWithShape="1">
          <a:blip r:embed="rId6">
            <a:alphaModFix/>
          </a:blip>
          <a:srcRect r="6327"/>
          <a:stretch/>
        </p:blipFill>
        <p:spPr>
          <a:xfrm>
            <a:off x="2783840" y="4457700"/>
            <a:ext cx="7967980" cy="22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1"/>
          <p:cNvPicPr preferRelativeResize="0"/>
          <p:nvPr/>
        </p:nvPicPr>
        <p:blipFill rotWithShape="1">
          <a:blip r:embed="rId7">
            <a:alphaModFix/>
          </a:blip>
          <a:srcRect t="3825" b="1214"/>
          <a:stretch/>
        </p:blipFill>
        <p:spPr>
          <a:xfrm>
            <a:off x="1011770" y="4442459"/>
            <a:ext cx="1733550" cy="22250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08;p18"/>
          <p:cNvSpPr txBox="1"/>
          <p:nvPr/>
        </p:nvSpPr>
        <p:spPr>
          <a:xfrm>
            <a:off x="827924" y="675874"/>
            <a:ext cx="10449675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3900"/>
            </a:pPr>
            <a:r>
              <a:rPr lang="ru-RU" sz="3900" b="1" dirty="0" smtClean="0">
                <a:solidFill>
                  <a:schemeClr val="dk1"/>
                </a:solidFill>
              </a:rPr>
              <a:t>Мультиканальные </a:t>
            </a:r>
            <a:r>
              <a:rPr lang="ru-RU" sz="3900" b="1" dirty="0">
                <a:solidFill>
                  <a:schemeClr val="dk1"/>
                </a:solidFill>
              </a:rPr>
              <a:t>продажи позволят сохранить свою розницу и не отдать долю конкурентам на </a:t>
            </a:r>
            <a:r>
              <a:rPr lang="ru-RU" sz="3900" b="1" dirty="0" err="1">
                <a:solidFill>
                  <a:schemeClr val="dk1"/>
                </a:solidFill>
              </a:rPr>
              <a:t>маркетплейсах</a:t>
            </a:r>
            <a:endParaRPr lang="ru-RU" sz="3900"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2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23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497" name="Google Shape;497;p32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2"/>
          <p:cNvSpPr txBox="1"/>
          <p:nvPr/>
        </p:nvSpPr>
        <p:spPr>
          <a:xfrm>
            <a:off x="1112930" y="2989975"/>
            <a:ext cx="5242150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1" dirty="0">
                <a:solidFill>
                  <a:schemeClr val="dk1"/>
                </a:solidFill>
              </a:rPr>
              <a:t>В </a:t>
            </a:r>
            <a:r>
              <a:rPr lang="ru-RU" sz="2600" b="1" i="1" dirty="0" err="1">
                <a:solidFill>
                  <a:schemeClr val="dk1"/>
                </a:solidFill>
              </a:rPr>
              <a:t>онлайне</a:t>
            </a:r>
            <a:r>
              <a:rPr lang="ru-RU" sz="2600" b="1" i="1" dirty="0">
                <a:solidFill>
                  <a:schemeClr val="dk1"/>
                </a:solidFill>
              </a:rPr>
              <a:t> достучаться до людей проще и дешевле. </a:t>
            </a:r>
            <a:endParaRPr sz="2600" b="1" i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i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1" dirty="0">
                <a:solidFill>
                  <a:schemeClr val="dk1"/>
                </a:solidFill>
              </a:rPr>
              <a:t>Но живое письмо в почтовом ящике впечатлит даже самого холодного покупателя.</a:t>
            </a:r>
            <a:endParaRPr sz="2600" b="1" i="1" dirty="0">
              <a:solidFill>
                <a:schemeClr val="dk1"/>
              </a:solidFill>
            </a:endParaRPr>
          </a:p>
        </p:txBody>
      </p:sp>
      <p:pic>
        <p:nvPicPr>
          <p:cNvPr id="501" name="Google Shape;501;p32"/>
          <p:cNvPicPr preferRelativeResize="0"/>
          <p:nvPr/>
        </p:nvPicPr>
        <p:blipFill rotWithShape="1">
          <a:blip r:embed="rId5">
            <a:alphaModFix/>
          </a:blip>
          <a:srcRect t="1468"/>
          <a:stretch/>
        </p:blipFill>
        <p:spPr>
          <a:xfrm>
            <a:off x="6388797" y="2386350"/>
            <a:ext cx="5274497" cy="714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2"/>
          <p:cNvPicPr preferRelativeResize="0"/>
          <p:nvPr/>
        </p:nvPicPr>
        <p:blipFill rotWithShape="1">
          <a:blip r:embed="rId6">
            <a:alphaModFix/>
          </a:blip>
          <a:srcRect t="5327" r="5381" b="5463"/>
          <a:stretch/>
        </p:blipFill>
        <p:spPr>
          <a:xfrm>
            <a:off x="11850775" y="2391508"/>
            <a:ext cx="5420839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2"/>
          <p:cNvSpPr/>
          <p:nvPr/>
        </p:nvSpPr>
        <p:spPr>
          <a:xfrm>
            <a:off x="971142" y="2807913"/>
            <a:ext cx="68700" cy="1341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2"/>
          <p:cNvSpPr/>
          <p:nvPr/>
        </p:nvSpPr>
        <p:spPr>
          <a:xfrm>
            <a:off x="971142" y="6266003"/>
            <a:ext cx="68700" cy="1341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08;p18"/>
          <p:cNvSpPr txBox="1"/>
          <p:nvPr/>
        </p:nvSpPr>
        <p:spPr>
          <a:xfrm>
            <a:off x="827924" y="675874"/>
            <a:ext cx="10449675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3900" b="1" dirty="0" smtClean="0">
                <a:solidFill>
                  <a:schemeClr val="dk1"/>
                </a:solidFill>
              </a:rPr>
              <a:t>Поздравьте </a:t>
            </a:r>
            <a:r>
              <a:rPr lang="ru-RU" sz="3900" b="1" dirty="0">
                <a:solidFill>
                  <a:schemeClr val="dk1"/>
                </a:solidFill>
              </a:rPr>
              <a:t>клиентов с Новым годом обычным письмом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3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24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510" name="Google Shape;510;p33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3"/>
          <p:cNvSpPr txBox="1"/>
          <p:nvPr/>
        </p:nvSpPr>
        <p:spPr>
          <a:xfrm>
            <a:off x="240292" y="850034"/>
            <a:ext cx="107295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>
                <a:solidFill>
                  <a:schemeClr val="dk1"/>
                </a:solidFill>
              </a:rPr>
              <a:t>Как люди реагируют на письма</a:t>
            </a:r>
            <a:endParaRPr sz="4400">
              <a:solidFill>
                <a:schemeClr val="dk1"/>
              </a:solidFill>
            </a:endParaRPr>
          </a:p>
        </p:txBody>
      </p:sp>
      <p:pic>
        <p:nvPicPr>
          <p:cNvPr id="512" name="Google Shape;51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8298" y="2761374"/>
            <a:ext cx="8368826" cy="656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66011" y="2639374"/>
            <a:ext cx="5795225" cy="663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4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0902" cy="54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  <p:sp>
        <p:nvSpPr>
          <p:cNvPr id="520" name="Google Shape;520;p34"/>
          <p:cNvSpPr txBox="1"/>
          <p:nvPr/>
        </p:nvSpPr>
        <p:spPr>
          <a:xfrm>
            <a:off x="879859" y="675874"/>
            <a:ext cx="3332536" cy="1196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endParaRPr sz="3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34"/>
          <p:cNvPicPr preferRelativeResize="0"/>
          <p:nvPr/>
        </p:nvPicPr>
        <p:blipFill rotWithShape="1">
          <a:blip r:embed="rId3">
            <a:alphaModFix/>
          </a:blip>
          <a:srcRect t="1" r="18382" b="-1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34"/>
          <p:cNvGrpSpPr/>
          <p:nvPr/>
        </p:nvGrpSpPr>
        <p:grpSpPr>
          <a:xfrm>
            <a:off x="899935" y="3021682"/>
            <a:ext cx="5184953" cy="2630"/>
            <a:chOff x="12061403" y="1104406"/>
            <a:chExt cx="5184953" cy="2630"/>
          </a:xfrm>
        </p:grpSpPr>
        <p:cxnSp>
          <p:nvCxnSpPr>
            <p:cNvPr id="523" name="Google Shape;523;p34"/>
            <p:cNvCxnSpPr/>
            <p:nvPr/>
          </p:nvCxnSpPr>
          <p:spPr>
            <a:xfrm>
              <a:off x="12421443" y="1104406"/>
              <a:ext cx="4824913" cy="0"/>
            </a:xfrm>
            <a:prstGeom prst="straightConnector1">
              <a:avLst/>
            </a:prstGeom>
            <a:noFill/>
            <a:ln w="38100" cap="flat" cmpd="sng">
              <a:solidFill>
                <a:srgbClr val="2E54E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24" name="Google Shape;524;p34"/>
            <p:cNvCxnSpPr/>
            <p:nvPr/>
          </p:nvCxnSpPr>
          <p:spPr>
            <a:xfrm rot="10800000" flipH="1">
              <a:off x="12061403" y="1104406"/>
              <a:ext cx="360040" cy="2630"/>
            </a:xfrm>
            <a:prstGeom prst="straightConnector1">
              <a:avLst/>
            </a:prstGeom>
            <a:noFill/>
            <a:ln w="38100" cap="flat" cmpd="sng">
              <a:solidFill>
                <a:srgbClr val="FF55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25" name="Google Shape;525;p34"/>
          <p:cNvSpPr/>
          <p:nvPr/>
        </p:nvSpPr>
        <p:spPr>
          <a:xfrm>
            <a:off x="4372184" y="3085920"/>
            <a:ext cx="736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dirty="0">
                <a:solidFill>
                  <a:schemeClr val="dk1"/>
                </a:solidFill>
              </a:rPr>
              <a:t>Крутилин Виталий</a:t>
            </a:r>
            <a:endParaRPr sz="54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755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8502" y="5014575"/>
            <a:ext cx="3550467" cy="35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88035" y="5014575"/>
            <a:ext cx="3550467" cy="355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4"/>
          <p:cNvPicPr preferRelativeResize="0"/>
          <p:nvPr/>
        </p:nvPicPr>
        <p:blipFill rotWithShape="1">
          <a:blip r:embed="rId7">
            <a:alphaModFix/>
          </a:blip>
          <a:srcRect l="396" t="29550" r="386" b="23040"/>
          <a:stretch/>
        </p:blipFill>
        <p:spPr>
          <a:xfrm>
            <a:off x="913000" y="3246643"/>
            <a:ext cx="3176401" cy="3373032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34"/>
          <p:cNvSpPr/>
          <p:nvPr/>
        </p:nvSpPr>
        <p:spPr>
          <a:xfrm>
            <a:off x="5586025" y="4706625"/>
            <a:ext cx="88524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rgbClr val="2E54E2"/>
                </a:solidFill>
              </a:rPr>
              <a:t>Telegram                                                              Instagram</a:t>
            </a:r>
            <a:endParaRPr sz="1800">
              <a:solidFill>
                <a:srgbClr val="2E54E2"/>
              </a:solidFill>
            </a:endParaRPr>
          </a:p>
        </p:txBody>
      </p:sp>
      <p:sp>
        <p:nvSpPr>
          <p:cNvPr id="531" name="Google Shape;531;p34"/>
          <p:cNvSpPr/>
          <p:nvPr/>
        </p:nvSpPr>
        <p:spPr>
          <a:xfrm>
            <a:off x="5738425" y="8565050"/>
            <a:ext cx="88524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>
                <a:solidFill>
                  <a:srgbClr val="2E54E2"/>
                </a:solidFill>
              </a:rPr>
              <a:t>@Schoolboy11                                                     @Schoolboy111</a:t>
            </a:r>
            <a:endParaRPr sz="1800">
              <a:solidFill>
                <a:srgbClr val="2E54E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0902" cy="54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3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113" name="Google Shape;113;p12"/>
          <p:cNvPicPr preferRelativeResize="0"/>
          <p:nvPr/>
        </p:nvPicPr>
        <p:blipFill rotWithShape="1">
          <a:blip r:embed="rId3">
            <a:alphaModFix/>
          </a:blip>
          <a:srcRect t="1" r="18382" b="-1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2"/>
          <p:cNvSpPr txBox="1"/>
          <p:nvPr/>
        </p:nvSpPr>
        <p:spPr>
          <a:xfrm>
            <a:off x="900113" y="2160134"/>
            <a:ext cx="4176712" cy="3672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dk1"/>
                </a:solidFill>
              </a:rPr>
              <a:t>История проекта началась с сообщества владельцев </a:t>
            </a:r>
            <a:r>
              <a:rPr lang="ru-RU" sz="1800" dirty="0" err="1">
                <a:solidFill>
                  <a:schemeClr val="dk1"/>
                </a:solidFill>
              </a:rPr>
              <a:t>Lada</a:t>
            </a:r>
            <a:r>
              <a:rPr lang="ru-RU" sz="1800" dirty="0">
                <a:solidFill>
                  <a:schemeClr val="dk1"/>
                </a:solidFill>
              </a:rPr>
              <a:t> </a:t>
            </a:r>
            <a:r>
              <a:rPr lang="ru-RU" sz="1800" dirty="0" err="1">
                <a:solidFill>
                  <a:schemeClr val="dk1"/>
                </a:solidFill>
              </a:rPr>
              <a:t>Largus</a:t>
            </a:r>
            <a:r>
              <a:rPr lang="ru-RU" sz="1800" dirty="0">
                <a:solidFill>
                  <a:schemeClr val="dk1"/>
                </a:solidFill>
              </a:rPr>
              <a:t>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dk1"/>
                </a:solidFill>
              </a:rPr>
              <a:t>Оказалось, что в массовом сегменте не было достойных продавцов </a:t>
            </a:r>
            <a:r>
              <a:rPr lang="ru-RU" sz="1800" dirty="0" err="1">
                <a:solidFill>
                  <a:schemeClr val="dk1"/>
                </a:solidFill>
              </a:rPr>
              <a:t>автоаксессуаров</a:t>
            </a:r>
            <a:r>
              <a:rPr lang="ru-RU" sz="1800" dirty="0">
                <a:solidFill>
                  <a:schemeClr val="dk1"/>
                </a:solidFill>
              </a:rPr>
              <a:t> в интернете. </a:t>
            </a:r>
            <a:br>
              <a:rPr lang="ru-RU" sz="1800" dirty="0">
                <a:solidFill>
                  <a:schemeClr val="dk1"/>
                </a:solidFill>
              </a:rPr>
            </a:br>
            <a:r>
              <a:rPr lang="ru-RU" sz="1800" dirty="0">
                <a:solidFill>
                  <a:schemeClr val="dk1"/>
                </a:solidFill>
              </a:rPr>
              <a:t/>
            </a:r>
            <a:br>
              <a:rPr lang="ru-RU" sz="1800" dirty="0">
                <a:solidFill>
                  <a:schemeClr val="dk1"/>
                </a:solidFill>
              </a:rPr>
            </a:br>
            <a:r>
              <a:rPr lang="ru-RU" sz="1800" dirty="0">
                <a:solidFill>
                  <a:schemeClr val="dk1"/>
                </a:solidFill>
              </a:rPr>
              <a:t>Это был 2012 год.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15" name="Google Shape;115;p12"/>
          <p:cNvSpPr txBox="1"/>
          <p:nvPr/>
        </p:nvSpPr>
        <p:spPr>
          <a:xfrm>
            <a:off x="879860" y="675874"/>
            <a:ext cx="13197905" cy="112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 dirty="0">
                <a:solidFill>
                  <a:schemeClr val="dk1"/>
                </a:solidFill>
              </a:rPr>
              <a:t>Продажа товаров вместо контекста</a:t>
            </a:r>
            <a:endParaRPr sz="3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12" descr="C:\Users\Админ\Desktop\Template\моноблок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4207" y="2214552"/>
            <a:ext cx="8684462" cy="707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3000" y="2617725"/>
            <a:ext cx="7314774" cy="43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88075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0137" y="4801239"/>
            <a:ext cx="4176701" cy="3132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4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125" name="Google Shape;125;p13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3"/>
          <p:cNvSpPr txBox="1"/>
          <p:nvPr/>
        </p:nvSpPr>
        <p:spPr>
          <a:xfrm>
            <a:off x="879859" y="675874"/>
            <a:ext cx="128379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Таймлайн</a:t>
            </a:r>
            <a:endParaRPr sz="3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3"/>
          <p:cNvSpPr/>
          <p:nvPr/>
        </p:nvSpPr>
        <p:spPr>
          <a:xfrm>
            <a:off x="899935" y="4248448"/>
            <a:ext cx="2826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Запуск клуба и магазина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на форуме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8" name="Google Shape;128;p13"/>
          <p:cNvSpPr/>
          <p:nvPr/>
        </p:nvSpPr>
        <p:spPr>
          <a:xfrm>
            <a:off x="5058766" y="4248448"/>
            <a:ext cx="2826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Открытие магазина на отдельном домене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Переезд склада с балкона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в гараж	</a:t>
            </a:r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9253095" y="4248448"/>
            <a:ext cx="2826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Открытие первого магазина в подвале в Санкт-Петербурге (из гаражей нас стал выгонять председатель из-за очередей в кооперативе в редкие часы работы самовывоза)</a:t>
            </a:r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13429675" y="4248448"/>
            <a:ext cx="2826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Пилот франшизы в Москве</a:t>
            </a:r>
            <a:endParaRPr/>
          </a:p>
        </p:txBody>
      </p:sp>
      <p:sp>
        <p:nvSpPr>
          <p:cNvPr id="131" name="Google Shape;131;p13"/>
          <p:cNvSpPr/>
          <p:nvPr/>
        </p:nvSpPr>
        <p:spPr>
          <a:xfrm>
            <a:off x="899935" y="2304154"/>
            <a:ext cx="1611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2012	</a:t>
            </a:r>
            <a:endParaRPr/>
          </a:p>
        </p:txBody>
      </p:sp>
      <p:sp>
        <p:nvSpPr>
          <p:cNvPr id="132" name="Google Shape;132;p13"/>
          <p:cNvSpPr/>
          <p:nvPr/>
        </p:nvSpPr>
        <p:spPr>
          <a:xfrm>
            <a:off x="5058766" y="2304154"/>
            <a:ext cx="223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2013</a:t>
            </a:r>
            <a:endParaRPr/>
          </a:p>
        </p:txBody>
      </p:sp>
      <p:sp>
        <p:nvSpPr>
          <p:cNvPr id="133" name="Google Shape;133;p13"/>
          <p:cNvSpPr/>
          <p:nvPr/>
        </p:nvSpPr>
        <p:spPr>
          <a:xfrm>
            <a:off x="9253095" y="2304154"/>
            <a:ext cx="223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2014</a:t>
            </a:r>
            <a:endParaRPr/>
          </a:p>
        </p:txBody>
      </p:sp>
      <p:sp>
        <p:nvSpPr>
          <p:cNvPr id="134" name="Google Shape;134;p13"/>
          <p:cNvSpPr/>
          <p:nvPr/>
        </p:nvSpPr>
        <p:spPr>
          <a:xfrm>
            <a:off x="13429675" y="2304154"/>
            <a:ext cx="223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2015</a:t>
            </a:r>
            <a:endParaRPr/>
          </a:p>
        </p:txBody>
      </p:sp>
      <p:sp>
        <p:nvSpPr>
          <p:cNvPr id="135" name="Google Shape;135;p13"/>
          <p:cNvSpPr/>
          <p:nvPr/>
        </p:nvSpPr>
        <p:spPr>
          <a:xfrm>
            <a:off x="-15443" y="3222573"/>
            <a:ext cx="16790825" cy="144016"/>
          </a:xfrm>
          <a:custGeom>
            <a:avLst/>
            <a:gdLst/>
            <a:ahLst/>
            <a:cxnLst/>
            <a:rect l="l" t="t" r="r" b="b"/>
            <a:pathLst>
              <a:path w="16790825" h="144016" extrusionOk="0">
                <a:moveTo>
                  <a:pt x="0" y="0"/>
                </a:moveTo>
                <a:lnTo>
                  <a:pt x="16687951" y="0"/>
                </a:lnTo>
                <a:lnTo>
                  <a:pt x="16790825" y="72008"/>
                </a:lnTo>
                <a:lnTo>
                  <a:pt x="16687951" y="14401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13"/>
          <p:cNvGrpSpPr/>
          <p:nvPr/>
        </p:nvGrpSpPr>
        <p:grpSpPr>
          <a:xfrm>
            <a:off x="395865" y="3150565"/>
            <a:ext cx="288000" cy="288000"/>
            <a:chOff x="1548235" y="3528368"/>
            <a:chExt cx="288000" cy="288000"/>
          </a:xfrm>
        </p:grpSpPr>
        <p:sp>
          <p:nvSpPr>
            <p:cNvPr id="137" name="Google Shape;137;p13"/>
            <p:cNvSpPr/>
            <p:nvPr/>
          </p:nvSpPr>
          <p:spPr>
            <a:xfrm>
              <a:off x="1548235" y="3528368"/>
              <a:ext cx="288000" cy="28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1620243" y="3600376"/>
              <a:ext cx="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4572571" y="3150565"/>
            <a:ext cx="288000" cy="288000"/>
            <a:chOff x="1548235" y="3528368"/>
            <a:chExt cx="288000" cy="288000"/>
          </a:xfrm>
        </p:grpSpPr>
        <p:sp>
          <p:nvSpPr>
            <p:cNvPr id="140" name="Google Shape;140;p13"/>
            <p:cNvSpPr/>
            <p:nvPr/>
          </p:nvSpPr>
          <p:spPr>
            <a:xfrm>
              <a:off x="1548235" y="3528368"/>
              <a:ext cx="288000" cy="28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1620243" y="3600376"/>
              <a:ext cx="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13"/>
          <p:cNvGrpSpPr/>
          <p:nvPr/>
        </p:nvGrpSpPr>
        <p:grpSpPr>
          <a:xfrm>
            <a:off x="12853595" y="3150565"/>
            <a:ext cx="288000" cy="288000"/>
            <a:chOff x="1548235" y="3528368"/>
            <a:chExt cx="288000" cy="288000"/>
          </a:xfrm>
        </p:grpSpPr>
        <p:sp>
          <p:nvSpPr>
            <p:cNvPr id="143" name="Google Shape;143;p13"/>
            <p:cNvSpPr/>
            <p:nvPr/>
          </p:nvSpPr>
          <p:spPr>
            <a:xfrm>
              <a:off x="1548235" y="3528368"/>
              <a:ext cx="288000" cy="28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1620243" y="3600376"/>
              <a:ext cx="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45" name="Google Shape;145;p13"/>
          <p:cNvCxnSpPr>
            <a:endCxn id="146" idx="0"/>
          </p:cNvCxnSpPr>
          <p:nvPr/>
        </p:nvCxnSpPr>
        <p:spPr>
          <a:xfrm>
            <a:off x="539873" y="3528456"/>
            <a:ext cx="0" cy="7920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13"/>
          <p:cNvSpPr/>
          <p:nvPr/>
        </p:nvSpPr>
        <p:spPr>
          <a:xfrm>
            <a:off x="467873" y="43204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3"/>
          <p:cNvSpPr/>
          <p:nvPr/>
        </p:nvSpPr>
        <p:spPr>
          <a:xfrm>
            <a:off x="4644579" y="43204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" name="Google Shape;148;p13"/>
          <p:cNvCxnSpPr/>
          <p:nvPr/>
        </p:nvCxnSpPr>
        <p:spPr>
          <a:xfrm>
            <a:off x="4716587" y="3528368"/>
            <a:ext cx="0" cy="7920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9" name="Google Shape;149;p13"/>
          <p:cNvSpPr/>
          <p:nvPr/>
        </p:nvSpPr>
        <p:spPr>
          <a:xfrm>
            <a:off x="8821041" y="63016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Google Shape;150;p13"/>
          <p:cNvCxnSpPr/>
          <p:nvPr/>
        </p:nvCxnSpPr>
        <p:spPr>
          <a:xfrm>
            <a:off x="8893049" y="3528368"/>
            <a:ext cx="0" cy="27606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" name="Google Shape;151;p13"/>
          <p:cNvSpPr/>
          <p:nvPr/>
        </p:nvSpPr>
        <p:spPr>
          <a:xfrm>
            <a:off x="12925603" y="43204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2" name="Google Shape;152;p13"/>
          <p:cNvCxnSpPr/>
          <p:nvPr/>
        </p:nvCxnSpPr>
        <p:spPr>
          <a:xfrm>
            <a:off x="12997611" y="3528368"/>
            <a:ext cx="0" cy="7920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3" name="Google Shape;153;p13"/>
          <p:cNvSpPr/>
          <p:nvPr/>
        </p:nvSpPr>
        <p:spPr>
          <a:xfrm>
            <a:off x="18961422" y="4968528"/>
            <a:ext cx="876900" cy="87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/>
          <p:nvPr/>
        </p:nvSpPr>
        <p:spPr>
          <a:xfrm>
            <a:off x="18961420" y="6117378"/>
            <a:ext cx="876900" cy="87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3"/>
          <p:cNvSpPr/>
          <p:nvPr/>
        </p:nvSpPr>
        <p:spPr>
          <a:xfrm>
            <a:off x="18961422" y="7416800"/>
            <a:ext cx="876900" cy="87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3"/>
          <p:cNvSpPr/>
          <p:nvPr/>
        </p:nvSpPr>
        <p:spPr>
          <a:xfrm>
            <a:off x="20198306" y="4968528"/>
            <a:ext cx="876900" cy="87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3"/>
          <p:cNvSpPr/>
          <p:nvPr/>
        </p:nvSpPr>
        <p:spPr>
          <a:xfrm>
            <a:off x="20220931" y="6161440"/>
            <a:ext cx="876900" cy="876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3"/>
          <p:cNvSpPr/>
          <p:nvPr/>
        </p:nvSpPr>
        <p:spPr>
          <a:xfrm>
            <a:off x="20220931" y="7416800"/>
            <a:ext cx="876900" cy="876900"/>
          </a:xfrm>
          <a:prstGeom prst="rect">
            <a:avLst/>
          </a:prstGeom>
          <a:solidFill>
            <a:srgbClr val="FFAA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3"/>
          <p:cNvSpPr txBox="1"/>
          <p:nvPr/>
        </p:nvSpPr>
        <p:spPr>
          <a:xfrm>
            <a:off x="18961422" y="686277"/>
            <a:ext cx="4896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ЗАГОЛОВОК 1</a:t>
            </a:r>
            <a:endParaRPr/>
          </a:p>
        </p:txBody>
      </p:sp>
      <p:sp>
        <p:nvSpPr>
          <p:cNvPr id="160" name="Google Shape;160;p13"/>
          <p:cNvSpPr txBox="1"/>
          <p:nvPr/>
        </p:nvSpPr>
        <p:spPr>
          <a:xfrm>
            <a:off x="18961422" y="3130610"/>
            <a:ext cx="4896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Подзаголовок 1</a:t>
            </a:r>
            <a:endParaRPr/>
          </a:p>
        </p:txBody>
      </p:sp>
      <p:sp>
        <p:nvSpPr>
          <p:cNvPr id="161" name="Google Shape;161;p13"/>
          <p:cNvSpPr txBox="1"/>
          <p:nvPr/>
        </p:nvSpPr>
        <p:spPr>
          <a:xfrm>
            <a:off x="18961422" y="3668389"/>
            <a:ext cx="4896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Основной текст</a:t>
            </a:r>
            <a:endParaRPr/>
          </a:p>
        </p:txBody>
      </p:sp>
      <p:sp>
        <p:nvSpPr>
          <p:cNvPr id="162" name="Google Shape;162;p13"/>
          <p:cNvSpPr txBox="1"/>
          <p:nvPr/>
        </p:nvSpPr>
        <p:spPr>
          <a:xfrm>
            <a:off x="18961422" y="1670332"/>
            <a:ext cx="4896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Заголовок 2</a:t>
            </a:r>
            <a:endParaRPr/>
          </a:p>
        </p:txBody>
      </p:sp>
      <p:sp>
        <p:nvSpPr>
          <p:cNvPr id="163" name="Google Shape;163;p13"/>
          <p:cNvSpPr txBox="1"/>
          <p:nvPr/>
        </p:nvSpPr>
        <p:spPr>
          <a:xfrm>
            <a:off x="18961422" y="4190780"/>
            <a:ext cx="4896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Подписи</a:t>
            </a:r>
            <a:endParaRPr/>
          </a:p>
        </p:txBody>
      </p:sp>
      <p:sp>
        <p:nvSpPr>
          <p:cNvPr id="164" name="Google Shape;164;p13"/>
          <p:cNvSpPr txBox="1"/>
          <p:nvPr/>
        </p:nvSpPr>
        <p:spPr>
          <a:xfrm>
            <a:off x="18961422" y="2515887"/>
            <a:ext cx="48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Подзаголовок 2</a:t>
            </a:r>
            <a:endParaRPr/>
          </a:p>
        </p:txBody>
      </p:sp>
      <p:pic>
        <p:nvPicPr>
          <p:cNvPr id="165" name="Google Shape;165;p13" descr="A picture containing light,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48" t="33847" r="26612" b="-99"/>
          <a:stretch/>
        </p:blipFill>
        <p:spPr>
          <a:xfrm rot="10800000">
            <a:off x="-15443" y="8132496"/>
            <a:ext cx="6028087" cy="21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3"/>
          <p:cNvSpPr/>
          <p:nvPr/>
        </p:nvSpPr>
        <p:spPr>
          <a:xfrm>
            <a:off x="4644466" y="52022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" name="Google Shape;167;p13"/>
          <p:cNvCxnSpPr/>
          <p:nvPr/>
        </p:nvCxnSpPr>
        <p:spPr>
          <a:xfrm>
            <a:off x="4716475" y="4410168"/>
            <a:ext cx="0" cy="7920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68" name="Google Shape;168;p13"/>
          <p:cNvGrpSpPr/>
          <p:nvPr/>
        </p:nvGrpSpPr>
        <p:grpSpPr>
          <a:xfrm>
            <a:off x="8749271" y="3132840"/>
            <a:ext cx="288000" cy="288000"/>
            <a:chOff x="1548235" y="3528368"/>
            <a:chExt cx="288000" cy="288000"/>
          </a:xfrm>
        </p:grpSpPr>
        <p:sp>
          <p:nvSpPr>
            <p:cNvPr id="169" name="Google Shape;169;p13"/>
            <p:cNvSpPr/>
            <p:nvPr/>
          </p:nvSpPr>
          <p:spPr>
            <a:xfrm>
              <a:off x="1548235" y="3528368"/>
              <a:ext cx="288000" cy="28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1620243" y="3600376"/>
              <a:ext cx="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1" name="Google Shape;1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5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177" name="Google Shape;177;p14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4"/>
          <p:cNvSpPr txBox="1"/>
          <p:nvPr/>
        </p:nvSpPr>
        <p:spPr>
          <a:xfrm>
            <a:off x="879859" y="675874"/>
            <a:ext cx="128379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Таймлайн</a:t>
            </a:r>
            <a:endParaRPr sz="3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4"/>
          <p:cNvSpPr/>
          <p:nvPr/>
        </p:nvSpPr>
        <p:spPr>
          <a:xfrm>
            <a:off x="899935" y="4248448"/>
            <a:ext cx="2826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Разделение с партнером. Переезд центрального склада в Тольятти (ближе к поставщикам и производству)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0" name="Google Shape;180;p14"/>
          <p:cNvSpPr/>
          <p:nvPr/>
        </p:nvSpPr>
        <p:spPr>
          <a:xfrm>
            <a:off x="5058766" y="4172248"/>
            <a:ext cx="2826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Почта России становится главным логистическим партнером. +17% к продажам за счет полной географии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Запуск собственного производства, как защитного актива в меняющемся в сторону D2C рынке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1" name="Google Shape;181;p14"/>
          <p:cNvSpPr/>
          <p:nvPr/>
        </p:nvSpPr>
        <p:spPr>
          <a:xfrm>
            <a:off x="9253095" y="4248448"/>
            <a:ext cx="2826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Волна выносит всех на маркетплейсы. Мы долго разбираемся и думаем над стратегией. Стоит ли развивать свою розницу в эпоху Маркетплейсов</a:t>
            </a:r>
            <a:endParaRPr/>
          </a:p>
        </p:txBody>
      </p:sp>
      <p:sp>
        <p:nvSpPr>
          <p:cNvPr id="182" name="Google Shape;182;p14"/>
          <p:cNvSpPr/>
          <p:nvPr/>
        </p:nvSpPr>
        <p:spPr>
          <a:xfrm>
            <a:off x="13429675" y="4248448"/>
            <a:ext cx="28263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Возобновление экспансии по франшизе. Цель 100 магазинов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Запуск собственного склада 1000 м2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83" name="Google Shape;183;p14"/>
          <p:cNvSpPr/>
          <p:nvPr/>
        </p:nvSpPr>
        <p:spPr>
          <a:xfrm>
            <a:off x="899935" y="2304154"/>
            <a:ext cx="1611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2018</a:t>
            </a:r>
            <a:endParaRPr/>
          </a:p>
        </p:txBody>
      </p:sp>
      <p:sp>
        <p:nvSpPr>
          <p:cNvPr id="184" name="Google Shape;184;p14"/>
          <p:cNvSpPr/>
          <p:nvPr/>
        </p:nvSpPr>
        <p:spPr>
          <a:xfrm>
            <a:off x="5058766" y="2304154"/>
            <a:ext cx="223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2019</a:t>
            </a:r>
            <a:endParaRPr/>
          </a:p>
        </p:txBody>
      </p:sp>
      <p:sp>
        <p:nvSpPr>
          <p:cNvPr id="185" name="Google Shape;185;p14"/>
          <p:cNvSpPr/>
          <p:nvPr/>
        </p:nvSpPr>
        <p:spPr>
          <a:xfrm>
            <a:off x="9253095" y="2304154"/>
            <a:ext cx="223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2020-2021</a:t>
            </a:r>
            <a:endParaRPr/>
          </a:p>
        </p:txBody>
      </p:sp>
      <p:sp>
        <p:nvSpPr>
          <p:cNvPr id="186" name="Google Shape;186;p14"/>
          <p:cNvSpPr/>
          <p:nvPr/>
        </p:nvSpPr>
        <p:spPr>
          <a:xfrm>
            <a:off x="13429675" y="2304154"/>
            <a:ext cx="223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</a:rPr>
              <a:t>2021-2023</a:t>
            </a:r>
            <a:endParaRPr/>
          </a:p>
        </p:txBody>
      </p:sp>
      <p:sp>
        <p:nvSpPr>
          <p:cNvPr id="187" name="Google Shape;187;p14"/>
          <p:cNvSpPr/>
          <p:nvPr/>
        </p:nvSpPr>
        <p:spPr>
          <a:xfrm>
            <a:off x="-15443" y="3222573"/>
            <a:ext cx="16790825" cy="144016"/>
          </a:xfrm>
          <a:custGeom>
            <a:avLst/>
            <a:gdLst/>
            <a:ahLst/>
            <a:cxnLst/>
            <a:rect l="l" t="t" r="r" b="b"/>
            <a:pathLst>
              <a:path w="16790825" h="144016" extrusionOk="0">
                <a:moveTo>
                  <a:pt x="0" y="0"/>
                </a:moveTo>
                <a:lnTo>
                  <a:pt x="16687951" y="0"/>
                </a:lnTo>
                <a:lnTo>
                  <a:pt x="16790825" y="72008"/>
                </a:lnTo>
                <a:lnTo>
                  <a:pt x="16687951" y="144016"/>
                </a:lnTo>
                <a:lnTo>
                  <a:pt x="0" y="1440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14"/>
          <p:cNvGrpSpPr/>
          <p:nvPr/>
        </p:nvGrpSpPr>
        <p:grpSpPr>
          <a:xfrm>
            <a:off x="395865" y="3150565"/>
            <a:ext cx="288000" cy="288000"/>
            <a:chOff x="1548235" y="3528368"/>
            <a:chExt cx="288000" cy="288000"/>
          </a:xfrm>
        </p:grpSpPr>
        <p:sp>
          <p:nvSpPr>
            <p:cNvPr id="189" name="Google Shape;189;p14"/>
            <p:cNvSpPr/>
            <p:nvPr/>
          </p:nvSpPr>
          <p:spPr>
            <a:xfrm>
              <a:off x="1548235" y="3528368"/>
              <a:ext cx="288000" cy="28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1620243" y="3600376"/>
              <a:ext cx="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p14"/>
          <p:cNvGrpSpPr/>
          <p:nvPr/>
        </p:nvGrpSpPr>
        <p:grpSpPr>
          <a:xfrm>
            <a:off x="4572571" y="3150565"/>
            <a:ext cx="288000" cy="288000"/>
            <a:chOff x="1548235" y="3528368"/>
            <a:chExt cx="288000" cy="288000"/>
          </a:xfrm>
        </p:grpSpPr>
        <p:sp>
          <p:nvSpPr>
            <p:cNvPr id="192" name="Google Shape;192;p14"/>
            <p:cNvSpPr/>
            <p:nvPr/>
          </p:nvSpPr>
          <p:spPr>
            <a:xfrm>
              <a:off x="1548235" y="3528368"/>
              <a:ext cx="288000" cy="28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1620243" y="3600376"/>
              <a:ext cx="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14"/>
          <p:cNvGrpSpPr/>
          <p:nvPr/>
        </p:nvGrpSpPr>
        <p:grpSpPr>
          <a:xfrm>
            <a:off x="12853595" y="3150565"/>
            <a:ext cx="288000" cy="288000"/>
            <a:chOff x="1548235" y="3528368"/>
            <a:chExt cx="288000" cy="288000"/>
          </a:xfrm>
        </p:grpSpPr>
        <p:sp>
          <p:nvSpPr>
            <p:cNvPr id="195" name="Google Shape;195;p14"/>
            <p:cNvSpPr/>
            <p:nvPr/>
          </p:nvSpPr>
          <p:spPr>
            <a:xfrm>
              <a:off x="1548235" y="3528368"/>
              <a:ext cx="288000" cy="288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4"/>
            <p:cNvSpPr/>
            <p:nvPr/>
          </p:nvSpPr>
          <p:spPr>
            <a:xfrm>
              <a:off x="1620243" y="3600376"/>
              <a:ext cx="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14"/>
          <p:cNvGrpSpPr/>
          <p:nvPr/>
        </p:nvGrpSpPr>
        <p:grpSpPr>
          <a:xfrm>
            <a:off x="8749033" y="3150565"/>
            <a:ext cx="288000" cy="288000"/>
            <a:chOff x="1548235" y="3528368"/>
            <a:chExt cx="288000" cy="288000"/>
          </a:xfrm>
        </p:grpSpPr>
        <p:sp>
          <p:nvSpPr>
            <p:cNvPr id="198" name="Google Shape;198;p14"/>
            <p:cNvSpPr/>
            <p:nvPr/>
          </p:nvSpPr>
          <p:spPr>
            <a:xfrm>
              <a:off x="1548235" y="3528368"/>
              <a:ext cx="288000" cy="28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1620243" y="3600376"/>
              <a:ext cx="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00" name="Google Shape;200;p14"/>
          <p:cNvCxnSpPr>
            <a:endCxn id="201" idx="0"/>
          </p:cNvCxnSpPr>
          <p:nvPr/>
        </p:nvCxnSpPr>
        <p:spPr>
          <a:xfrm>
            <a:off x="539873" y="3528456"/>
            <a:ext cx="0" cy="7920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1" name="Google Shape;201;p14"/>
          <p:cNvSpPr/>
          <p:nvPr/>
        </p:nvSpPr>
        <p:spPr>
          <a:xfrm>
            <a:off x="467873" y="43204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/>
          <p:nvPr/>
        </p:nvSpPr>
        <p:spPr>
          <a:xfrm>
            <a:off x="4644579" y="43204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p14"/>
          <p:cNvCxnSpPr/>
          <p:nvPr/>
        </p:nvCxnSpPr>
        <p:spPr>
          <a:xfrm>
            <a:off x="4716587" y="3528368"/>
            <a:ext cx="0" cy="7920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4" name="Google Shape;204;p14"/>
          <p:cNvSpPr/>
          <p:nvPr/>
        </p:nvSpPr>
        <p:spPr>
          <a:xfrm>
            <a:off x="8821041" y="63016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" name="Google Shape;205;p14"/>
          <p:cNvCxnSpPr/>
          <p:nvPr/>
        </p:nvCxnSpPr>
        <p:spPr>
          <a:xfrm>
            <a:off x="8893049" y="3528368"/>
            <a:ext cx="0" cy="27606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6" name="Google Shape;206;p14"/>
          <p:cNvSpPr/>
          <p:nvPr/>
        </p:nvSpPr>
        <p:spPr>
          <a:xfrm>
            <a:off x="12925603" y="43204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7" name="Google Shape;207;p14"/>
          <p:cNvCxnSpPr/>
          <p:nvPr/>
        </p:nvCxnSpPr>
        <p:spPr>
          <a:xfrm>
            <a:off x="12997611" y="3528368"/>
            <a:ext cx="0" cy="7920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14"/>
          <p:cNvSpPr/>
          <p:nvPr/>
        </p:nvSpPr>
        <p:spPr>
          <a:xfrm>
            <a:off x="18961422" y="4968528"/>
            <a:ext cx="876900" cy="87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4"/>
          <p:cNvSpPr/>
          <p:nvPr/>
        </p:nvSpPr>
        <p:spPr>
          <a:xfrm>
            <a:off x="18961420" y="6117378"/>
            <a:ext cx="876900" cy="87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4"/>
          <p:cNvSpPr/>
          <p:nvPr/>
        </p:nvSpPr>
        <p:spPr>
          <a:xfrm>
            <a:off x="18961422" y="7416800"/>
            <a:ext cx="876900" cy="87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4"/>
          <p:cNvSpPr/>
          <p:nvPr/>
        </p:nvSpPr>
        <p:spPr>
          <a:xfrm>
            <a:off x="20198306" y="4968528"/>
            <a:ext cx="876900" cy="87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4"/>
          <p:cNvSpPr/>
          <p:nvPr/>
        </p:nvSpPr>
        <p:spPr>
          <a:xfrm>
            <a:off x="20220931" y="6161440"/>
            <a:ext cx="876900" cy="876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20220931" y="7416800"/>
            <a:ext cx="876900" cy="876900"/>
          </a:xfrm>
          <a:prstGeom prst="rect">
            <a:avLst/>
          </a:prstGeom>
          <a:solidFill>
            <a:srgbClr val="FFAA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4"/>
          <p:cNvSpPr txBox="1"/>
          <p:nvPr/>
        </p:nvSpPr>
        <p:spPr>
          <a:xfrm>
            <a:off x="18961422" y="686277"/>
            <a:ext cx="4896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ЗАГОЛОВОК 1</a:t>
            </a:r>
            <a:endParaRPr/>
          </a:p>
        </p:txBody>
      </p:sp>
      <p:sp>
        <p:nvSpPr>
          <p:cNvPr id="215" name="Google Shape;215;p14"/>
          <p:cNvSpPr txBox="1"/>
          <p:nvPr/>
        </p:nvSpPr>
        <p:spPr>
          <a:xfrm>
            <a:off x="18961422" y="3130610"/>
            <a:ext cx="4896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Подзаголовок 1</a:t>
            </a:r>
            <a:endParaRPr/>
          </a:p>
        </p:txBody>
      </p:sp>
      <p:sp>
        <p:nvSpPr>
          <p:cNvPr id="216" name="Google Shape;216;p14"/>
          <p:cNvSpPr txBox="1"/>
          <p:nvPr/>
        </p:nvSpPr>
        <p:spPr>
          <a:xfrm>
            <a:off x="18961422" y="3668389"/>
            <a:ext cx="4896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Основной текст</a:t>
            </a:r>
            <a:endParaRPr/>
          </a:p>
        </p:txBody>
      </p:sp>
      <p:sp>
        <p:nvSpPr>
          <p:cNvPr id="217" name="Google Shape;217;p14"/>
          <p:cNvSpPr txBox="1"/>
          <p:nvPr/>
        </p:nvSpPr>
        <p:spPr>
          <a:xfrm>
            <a:off x="18961422" y="1670332"/>
            <a:ext cx="4896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Заголовок 2</a:t>
            </a:r>
            <a:endParaRPr/>
          </a:p>
        </p:txBody>
      </p:sp>
      <p:sp>
        <p:nvSpPr>
          <p:cNvPr id="218" name="Google Shape;218;p14"/>
          <p:cNvSpPr txBox="1"/>
          <p:nvPr/>
        </p:nvSpPr>
        <p:spPr>
          <a:xfrm>
            <a:off x="18961422" y="4190780"/>
            <a:ext cx="4896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Подписи</a:t>
            </a:r>
            <a:endParaRPr/>
          </a:p>
        </p:txBody>
      </p:sp>
      <p:sp>
        <p:nvSpPr>
          <p:cNvPr id="219" name="Google Shape;219;p14"/>
          <p:cNvSpPr txBox="1"/>
          <p:nvPr/>
        </p:nvSpPr>
        <p:spPr>
          <a:xfrm>
            <a:off x="18961422" y="2515887"/>
            <a:ext cx="48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Подзаголовок 2</a:t>
            </a:r>
            <a:endParaRPr/>
          </a:p>
        </p:txBody>
      </p:sp>
      <p:pic>
        <p:nvPicPr>
          <p:cNvPr id="220" name="Google Shape;220;p14" descr="A picture containing light,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48" t="33847" r="26612" b="-99"/>
          <a:stretch/>
        </p:blipFill>
        <p:spPr>
          <a:xfrm rot="10800000">
            <a:off x="-15443" y="8132496"/>
            <a:ext cx="6028087" cy="21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4"/>
          <p:cNvSpPr/>
          <p:nvPr/>
        </p:nvSpPr>
        <p:spPr>
          <a:xfrm>
            <a:off x="4644479" y="5888056"/>
            <a:ext cx="144000" cy="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14"/>
          <p:cNvCxnSpPr>
            <a:stCxn id="202" idx="2"/>
            <a:endCxn id="222" idx="2"/>
          </p:cNvCxnSpPr>
          <p:nvPr/>
        </p:nvCxnSpPr>
        <p:spPr>
          <a:xfrm>
            <a:off x="4716579" y="4464456"/>
            <a:ext cx="0" cy="1567500"/>
          </a:xfrm>
          <a:prstGeom prst="straightConnector1">
            <a:avLst/>
          </a:prstGeom>
          <a:noFill/>
          <a:ln w="12700" cap="flat" cmpd="sng">
            <a:solidFill>
              <a:srgbClr val="2E54E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4" name="Google Shape;224;p14"/>
          <p:cNvSpPr txBox="1"/>
          <p:nvPr/>
        </p:nvSpPr>
        <p:spPr>
          <a:xfrm>
            <a:off x="4940368" y="8043957"/>
            <a:ext cx="11400845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 dirty="0">
                <a:solidFill>
                  <a:schemeClr val="dk1"/>
                </a:solidFill>
              </a:rPr>
              <a:t>Ищите людей, прошедших подобный путь. </a:t>
            </a:r>
            <a:br>
              <a:rPr lang="ru-RU" sz="3900" b="1" dirty="0">
                <a:solidFill>
                  <a:schemeClr val="dk1"/>
                </a:solidFill>
              </a:rPr>
            </a:br>
            <a:r>
              <a:rPr lang="ru-RU" sz="3900" b="1" dirty="0">
                <a:solidFill>
                  <a:schemeClr val="dk1"/>
                </a:solidFill>
              </a:rPr>
              <a:t>Они телепортируют вас туда быстрее, чем идти самим.</a:t>
            </a:r>
            <a:endParaRPr sz="39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0902" cy="54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6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230" name="Google Shape;230;p15"/>
          <p:cNvPicPr preferRelativeResize="0"/>
          <p:nvPr/>
        </p:nvPicPr>
        <p:blipFill rotWithShape="1">
          <a:blip r:embed="rId3">
            <a:alphaModFix/>
          </a:blip>
          <a:srcRect t="1" r="18382" b="-1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5"/>
          <p:cNvSpPr txBox="1"/>
          <p:nvPr/>
        </p:nvSpPr>
        <p:spPr>
          <a:xfrm>
            <a:off x="6761962" y="2668668"/>
            <a:ext cx="762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ED7D31"/>
                </a:solidFill>
                <a:latin typeface="Arial Narrow"/>
                <a:ea typeface="Arial Narrow"/>
                <a:cs typeface="Arial Narrow"/>
                <a:sym typeface="Arial Narrow"/>
              </a:rPr>
              <a:t>2014</a:t>
            </a:r>
            <a:endParaRPr sz="2000" b="1" dirty="0">
              <a:solidFill>
                <a:srgbClr val="ED7D3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3" name="Google Shape;233;p15"/>
          <p:cNvSpPr txBox="1"/>
          <p:nvPr/>
        </p:nvSpPr>
        <p:spPr>
          <a:xfrm>
            <a:off x="3126226" y="3977860"/>
            <a:ext cx="40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ED7D31"/>
                </a:solidFill>
                <a:latin typeface="Arial Narrow"/>
                <a:ea typeface="Arial Narrow"/>
                <a:cs typeface="Arial Narrow"/>
                <a:sym typeface="Arial Narrow"/>
              </a:rPr>
              <a:t>2012</a:t>
            </a:r>
            <a:endParaRPr sz="2000" b="1" dirty="0">
              <a:solidFill>
                <a:srgbClr val="ED7D3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12425366" y="2294637"/>
            <a:ext cx="762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ED7D31"/>
                </a:solidFill>
                <a:latin typeface="Arial Narrow"/>
                <a:ea typeface="Arial Narrow"/>
                <a:cs typeface="Arial Narrow"/>
                <a:sym typeface="Arial Narrow"/>
              </a:rPr>
              <a:t>2019</a:t>
            </a:r>
            <a:endParaRPr sz="2000" b="1" dirty="0">
              <a:solidFill>
                <a:srgbClr val="ED7D3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35" name="Google Shape;235;p15"/>
          <p:cNvPicPr preferRelativeResize="0"/>
          <p:nvPr/>
        </p:nvPicPr>
        <p:blipFill rotWithShape="1">
          <a:blip r:embed="rId5">
            <a:alphaModFix/>
          </a:blip>
          <a:srcRect l="3251"/>
          <a:stretch/>
        </p:blipFill>
        <p:spPr>
          <a:xfrm>
            <a:off x="771529" y="4600576"/>
            <a:ext cx="4676427" cy="275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5"/>
          <p:cNvPicPr preferRelativeResize="0"/>
          <p:nvPr/>
        </p:nvPicPr>
        <p:blipFill rotWithShape="1">
          <a:blip r:embed="rId6">
            <a:alphaModFix/>
          </a:blip>
          <a:srcRect l="5675"/>
          <a:stretch/>
        </p:blipFill>
        <p:spPr>
          <a:xfrm>
            <a:off x="5815013" y="3166109"/>
            <a:ext cx="5084150" cy="294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5"/>
          <p:cNvPicPr preferRelativeResize="0"/>
          <p:nvPr/>
        </p:nvPicPr>
        <p:blipFill rotWithShape="1">
          <a:blip r:embed="rId7">
            <a:alphaModFix/>
          </a:blip>
          <a:srcRect t="11694"/>
          <a:stretch/>
        </p:blipFill>
        <p:spPr>
          <a:xfrm>
            <a:off x="11472860" y="2857499"/>
            <a:ext cx="5036290" cy="304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5"/>
          <p:cNvPicPr preferRelativeResize="0"/>
          <p:nvPr/>
        </p:nvPicPr>
        <p:blipFill rotWithShape="1">
          <a:blip r:embed="rId8">
            <a:alphaModFix/>
          </a:blip>
          <a:srcRect l="4161" r="1371"/>
          <a:stretch/>
        </p:blipFill>
        <p:spPr>
          <a:xfrm>
            <a:off x="5813297" y="6393286"/>
            <a:ext cx="5029963" cy="282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5"/>
          <p:cNvPicPr preferRelativeResize="0"/>
          <p:nvPr/>
        </p:nvPicPr>
        <p:blipFill rotWithShape="1">
          <a:blip r:embed="rId9">
            <a:alphaModFix/>
          </a:blip>
          <a:srcRect t="11626" r="11651" b="10680"/>
          <a:stretch/>
        </p:blipFill>
        <p:spPr>
          <a:xfrm>
            <a:off x="11463706" y="6181602"/>
            <a:ext cx="5045975" cy="304526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5"/>
          <p:cNvSpPr txBox="1"/>
          <p:nvPr/>
        </p:nvSpPr>
        <p:spPr>
          <a:xfrm>
            <a:off x="512509" y="675874"/>
            <a:ext cx="128379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>
                <a:solidFill>
                  <a:schemeClr val="dk1"/>
                </a:solidFill>
              </a:rPr>
              <a:t>От гаража к магазину</a:t>
            </a:r>
            <a:endParaRPr sz="3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7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248" name="Google Shape;248;p16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6"/>
          <p:cNvPicPr preferRelativeResize="0"/>
          <p:nvPr/>
        </p:nvPicPr>
        <p:blipFill rotWithShape="1">
          <a:blip r:embed="rId5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-234460">
            <a:off x="1149068" y="1914181"/>
            <a:ext cx="14246285" cy="765618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6"/>
          <p:cNvSpPr/>
          <p:nvPr/>
        </p:nvSpPr>
        <p:spPr>
          <a:xfrm rot="8100000">
            <a:off x="2760668" y="5175538"/>
            <a:ext cx="378868" cy="377595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6"/>
          <p:cNvSpPr/>
          <p:nvPr/>
        </p:nvSpPr>
        <p:spPr>
          <a:xfrm rot="8100000">
            <a:off x="2627318" y="4003247"/>
            <a:ext cx="378868" cy="377595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6"/>
          <p:cNvSpPr txBox="1"/>
          <p:nvPr/>
        </p:nvSpPr>
        <p:spPr>
          <a:xfrm>
            <a:off x="2950256" y="5448929"/>
            <a:ext cx="2030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МОСКВА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6"/>
          <p:cNvSpPr txBox="1"/>
          <p:nvPr/>
        </p:nvSpPr>
        <p:spPr>
          <a:xfrm>
            <a:off x="2328419" y="4420547"/>
            <a:ext cx="2667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САНКТ-ПЕТЕРБУРГ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6"/>
          <p:cNvSpPr/>
          <p:nvPr/>
        </p:nvSpPr>
        <p:spPr>
          <a:xfrm rot="8100000">
            <a:off x="4443937" y="5596213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6"/>
          <p:cNvSpPr txBox="1"/>
          <p:nvPr/>
        </p:nvSpPr>
        <p:spPr>
          <a:xfrm>
            <a:off x="4519944" y="5742270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ПЕРМЬ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6"/>
          <p:cNvSpPr/>
          <p:nvPr/>
        </p:nvSpPr>
        <p:spPr>
          <a:xfrm rot="8100000">
            <a:off x="1458650" y="7240447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6"/>
          <p:cNvSpPr txBox="1"/>
          <p:nvPr/>
        </p:nvSpPr>
        <p:spPr>
          <a:xfrm>
            <a:off x="1534657" y="7386504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НАЛЬЧИК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6"/>
          <p:cNvSpPr txBox="1"/>
          <p:nvPr/>
        </p:nvSpPr>
        <p:spPr>
          <a:xfrm>
            <a:off x="2511839" y="6683623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ВОЛГОГРАД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6"/>
          <p:cNvSpPr/>
          <p:nvPr/>
        </p:nvSpPr>
        <p:spPr>
          <a:xfrm rot="8100000">
            <a:off x="2448385" y="6468927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6"/>
          <p:cNvSpPr txBox="1"/>
          <p:nvPr/>
        </p:nvSpPr>
        <p:spPr>
          <a:xfrm>
            <a:off x="4114528" y="6053325"/>
            <a:ext cx="774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ИЖЕВСК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6"/>
          <p:cNvSpPr txBox="1"/>
          <p:nvPr/>
        </p:nvSpPr>
        <p:spPr>
          <a:xfrm>
            <a:off x="3813897" y="6276222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КАЗАНЬ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6"/>
          <p:cNvSpPr/>
          <p:nvPr/>
        </p:nvSpPr>
        <p:spPr>
          <a:xfrm rot="8100000">
            <a:off x="1232644" y="6719921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6"/>
          <p:cNvSpPr txBox="1"/>
          <p:nvPr/>
        </p:nvSpPr>
        <p:spPr>
          <a:xfrm>
            <a:off x="1308650" y="6865977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КРАСНОДАР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6"/>
          <p:cNvSpPr/>
          <p:nvPr/>
        </p:nvSpPr>
        <p:spPr>
          <a:xfrm rot="8100000">
            <a:off x="6017049" y="6202518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6"/>
          <p:cNvSpPr txBox="1"/>
          <p:nvPr/>
        </p:nvSpPr>
        <p:spPr>
          <a:xfrm>
            <a:off x="6093056" y="6348576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ТЮМЕНЬ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6"/>
          <p:cNvSpPr txBox="1"/>
          <p:nvPr/>
        </p:nvSpPr>
        <p:spPr>
          <a:xfrm>
            <a:off x="4601720" y="6916800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ЧЕЛЯБИНСК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6"/>
          <p:cNvSpPr/>
          <p:nvPr/>
        </p:nvSpPr>
        <p:spPr>
          <a:xfrm rot="8100000">
            <a:off x="7339994" y="7273498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6"/>
          <p:cNvSpPr txBox="1"/>
          <p:nvPr/>
        </p:nvSpPr>
        <p:spPr>
          <a:xfrm>
            <a:off x="7416001" y="7419555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НОВОСИБИРСК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3607689" y="6644451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САМАРА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6"/>
          <p:cNvSpPr/>
          <p:nvPr/>
        </p:nvSpPr>
        <p:spPr>
          <a:xfrm rot="8100000">
            <a:off x="7083913" y="5999042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6"/>
          <p:cNvSpPr txBox="1"/>
          <p:nvPr/>
        </p:nvSpPr>
        <p:spPr>
          <a:xfrm>
            <a:off x="7159919" y="6145099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СУРГУТ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6"/>
          <p:cNvSpPr/>
          <p:nvPr/>
        </p:nvSpPr>
        <p:spPr>
          <a:xfrm rot="8100000">
            <a:off x="2714223" y="5910841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6"/>
          <p:cNvSpPr txBox="1"/>
          <p:nvPr/>
        </p:nvSpPr>
        <p:spPr>
          <a:xfrm>
            <a:off x="2790228" y="6056900"/>
            <a:ext cx="774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ВОРОНЕЖ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6"/>
          <p:cNvSpPr/>
          <p:nvPr/>
        </p:nvSpPr>
        <p:spPr>
          <a:xfrm rot="8100000">
            <a:off x="2104743" y="6102774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6"/>
          <p:cNvSpPr txBox="1"/>
          <p:nvPr/>
        </p:nvSpPr>
        <p:spPr>
          <a:xfrm>
            <a:off x="2180749" y="6248831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РОСТОВ-НА-ДОНУ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6"/>
          <p:cNvSpPr/>
          <p:nvPr/>
        </p:nvSpPr>
        <p:spPr>
          <a:xfrm rot="8100000">
            <a:off x="2697071" y="4710529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6"/>
          <p:cNvSpPr txBox="1"/>
          <p:nvPr/>
        </p:nvSpPr>
        <p:spPr>
          <a:xfrm>
            <a:off x="2787271" y="4888481"/>
            <a:ext cx="203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ВЕЛИКИЙ НОВГОРОД</a:t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6"/>
          <p:cNvSpPr/>
          <p:nvPr/>
        </p:nvSpPr>
        <p:spPr>
          <a:xfrm rot="8100000">
            <a:off x="4021623" y="5866577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/>
          <p:nvPr/>
        </p:nvSpPr>
        <p:spPr>
          <a:xfrm rot="8100000">
            <a:off x="3538673" y="6435415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6"/>
          <p:cNvSpPr/>
          <p:nvPr/>
        </p:nvSpPr>
        <p:spPr>
          <a:xfrm rot="8100000">
            <a:off x="4580298" y="6644177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6"/>
          <p:cNvSpPr/>
          <p:nvPr/>
        </p:nvSpPr>
        <p:spPr>
          <a:xfrm rot="8100000">
            <a:off x="3722260" y="6064390"/>
            <a:ext cx="272378" cy="272378"/>
          </a:xfrm>
          <a:prstGeom prst="teardrop">
            <a:avLst>
              <a:gd name="adj" fmla="val 100000"/>
            </a:avLst>
          </a:prstGeom>
          <a:solidFill>
            <a:srgbClr val="EB91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 txBox="1"/>
          <p:nvPr/>
        </p:nvSpPr>
        <p:spPr>
          <a:xfrm>
            <a:off x="879859" y="675874"/>
            <a:ext cx="128379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>
                <a:solidFill>
                  <a:schemeClr val="dk1"/>
                </a:solidFill>
              </a:rPr>
              <a:t>Своя розница - ров от маркетплейсов</a:t>
            </a:r>
            <a:endParaRPr sz="39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8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289" name="Google Shape;289;p17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7"/>
          <p:cNvSpPr txBox="1"/>
          <p:nvPr/>
        </p:nvSpPr>
        <p:spPr>
          <a:xfrm>
            <a:off x="807849" y="675874"/>
            <a:ext cx="128379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 dirty="0">
                <a:solidFill>
                  <a:schemeClr val="dk1"/>
                </a:solidFill>
              </a:rPr>
              <a:t>Чего хотим?</a:t>
            </a:r>
            <a:endParaRPr sz="4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7"/>
          <p:cNvSpPr txBox="1"/>
          <p:nvPr/>
        </p:nvSpPr>
        <p:spPr>
          <a:xfrm>
            <a:off x="899935" y="2141632"/>
            <a:ext cx="5226000" cy="14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Сделать процесс покупки для автовладельцев таким же простым и приятным, как шопинг для девушек.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7"/>
          <p:cNvSpPr txBox="1"/>
          <p:nvPr/>
        </p:nvSpPr>
        <p:spPr>
          <a:xfrm>
            <a:off x="899935" y="2664272"/>
            <a:ext cx="5184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7"/>
          <p:cNvSpPr txBox="1"/>
          <p:nvPr/>
        </p:nvSpPr>
        <p:spPr>
          <a:xfrm>
            <a:off x="7884905" y="3672384"/>
            <a:ext cx="4464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Столько магазинов будет в нашей сети в 2023 году</a:t>
            </a:r>
            <a:endParaRPr/>
          </a:p>
        </p:txBody>
      </p:sp>
      <p:sp>
        <p:nvSpPr>
          <p:cNvPr id="294" name="Google Shape;294;p17"/>
          <p:cNvSpPr txBox="1"/>
          <p:nvPr/>
        </p:nvSpPr>
        <p:spPr>
          <a:xfrm>
            <a:off x="9757255" y="7011942"/>
            <a:ext cx="324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млрд руб.</a:t>
            </a:r>
            <a:endParaRPr/>
          </a:p>
        </p:txBody>
      </p:sp>
      <p:sp>
        <p:nvSpPr>
          <p:cNvPr id="295" name="Google Shape;295;p17"/>
          <p:cNvSpPr txBox="1"/>
          <p:nvPr/>
        </p:nvSpPr>
        <p:spPr>
          <a:xfrm>
            <a:off x="7812895" y="1744425"/>
            <a:ext cx="5256600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800" b="1">
                <a:solidFill>
                  <a:schemeClr val="dk2"/>
                </a:solidFill>
              </a:rPr>
              <a:t>100</a:t>
            </a:r>
            <a:endParaRPr/>
          </a:p>
        </p:txBody>
      </p:sp>
      <p:sp>
        <p:nvSpPr>
          <p:cNvPr id="296" name="Google Shape;296;p17"/>
          <p:cNvSpPr txBox="1"/>
          <p:nvPr/>
        </p:nvSpPr>
        <p:spPr>
          <a:xfrm>
            <a:off x="7812965" y="5601399"/>
            <a:ext cx="2520300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800" b="1">
                <a:solidFill>
                  <a:schemeClr val="dk2"/>
                </a:solidFill>
              </a:rPr>
              <a:t>1+</a:t>
            </a:r>
            <a:endParaRPr/>
          </a:p>
        </p:txBody>
      </p:sp>
      <p:sp>
        <p:nvSpPr>
          <p:cNvPr id="297" name="Google Shape;297;p17"/>
          <p:cNvSpPr txBox="1"/>
          <p:nvPr/>
        </p:nvSpPr>
        <p:spPr>
          <a:xfrm>
            <a:off x="7884905" y="7412647"/>
            <a:ext cx="4320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Составит выручка сети</a:t>
            </a:r>
            <a:endParaRPr dirty="0"/>
          </a:p>
        </p:txBody>
      </p:sp>
      <p:pic>
        <p:nvPicPr>
          <p:cNvPr id="298" name="Google Shape;298;p17" descr="A picture containing light,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5271366" y="4338873"/>
            <a:ext cx="4293845" cy="164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7"/>
          <p:cNvSpPr txBox="1"/>
          <p:nvPr/>
        </p:nvSpPr>
        <p:spPr>
          <a:xfrm>
            <a:off x="960249" y="4555254"/>
            <a:ext cx="128379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 dirty="0">
                <a:solidFill>
                  <a:schemeClr val="dk1"/>
                </a:solidFill>
              </a:rPr>
              <a:t>Что делаем?</a:t>
            </a:r>
            <a:endParaRPr sz="4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7"/>
          <p:cNvSpPr txBox="1"/>
          <p:nvPr/>
        </p:nvSpPr>
        <p:spPr>
          <a:xfrm>
            <a:off x="1052335" y="6031872"/>
            <a:ext cx="5226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Массовый автомобильный тюнинг и аксессуары качественнее и доступнее. Искореняем гаражные производства и магазины с одноразовыми товарами.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8"/>
          <p:cNvSpPr txBox="1">
            <a:spLocks noGrp="1"/>
          </p:cNvSpPr>
          <p:nvPr>
            <p:ph type="sldNum" idx="12"/>
          </p:nvPr>
        </p:nvSpPr>
        <p:spPr>
          <a:xfrm>
            <a:off x="13056341" y="9477143"/>
            <a:ext cx="4251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950" tIns="90975" rIns="181950" bIns="909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800">
                <a:solidFill>
                  <a:schemeClr val="dk1"/>
                </a:solidFill>
              </a:rPr>
              <a:t>9</a:t>
            </a:fld>
            <a:endParaRPr sz="1800">
              <a:solidFill>
                <a:schemeClr val="dk1"/>
              </a:solidFill>
            </a:endParaRPr>
          </a:p>
        </p:txBody>
      </p:sp>
      <p:pic>
        <p:nvPicPr>
          <p:cNvPr id="307" name="Google Shape;307;p18"/>
          <p:cNvPicPr preferRelativeResize="0"/>
          <p:nvPr/>
        </p:nvPicPr>
        <p:blipFill rotWithShape="1">
          <a:blip r:embed="rId3">
            <a:alphaModFix/>
          </a:blip>
          <a:srcRect r="18380"/>
          <a:stretch/>
        </p:blipFill>
        <p:spPr>
          <a:xfrm>
            <a:off x="15351248" y="995800"/>
            <a:ext cx="1822326" cy="26765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8"/>
          <p:cNvSpPr txBox="1"/>
          <p:nvPr/>
        </p:nvSpPr>
        <p:spPr>
          <a:xfrm>
            <a:off x="827925" y="675874"/>
            <a:ext cx="4752600" cy="11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r>
              <a:rPr lang="ru-RU" sz="3900" b="1" dirty="0" err="1">
                <a:solidFill>
                  <a:schemeClr val="dk1"/>
                </a:solidFill>
              </a:rPr>
              <a:t>Маркетплейсы</a:t>
            </a:r>
            <a:endParaRPr dirty="0"/>
          </a:p>
        </p:txBody>
      </p:sp>
      <p:sp>
        <p:nvSpPr>
          <p:cNvPr id="309" name="Google Shape;309;p18"/>
          <p:cNvSpPr txBox="1"/>
          <p:nvPr/>
        </p:nvSpPr>
        <p:spPr>
          <a:xfrm>
            <a:off x="900135" y="2688109"/>
            <a:ext cx="3671865" cy="3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О </a:t>
            </a:r>
            <a:r>
              <a:rPr lang="ru-RU" sz="1800" dirty="0" err="1">
                <a:solidFill>
                  <a:schemeClr val="dk1"/>
                </a:solidFill>
              </a:rPr>
              <a:t>маркетплейсах</a:t>
            </a:r>
            <a:r>
              <a:rPr lang="ru-RU" sz="1800" dirty="0">
                <a:solidFill>
                  <a:schemeClr val="dk1"/>
                </a:solidFill>
              </a:rPr>
              <a:t> я задумался в 2019 году, здесь же в </a:t>
            </a:r>
            <a:r>
              <a:rPr lang="ru-RU" sz="1800" dirty="0" err="1">
                <a:solidFill>
                  <a:schemeClr val="dk1"/>
                </a:solidFill>
              </a:rPr>
              <a:t>Сколково</a:t>
            </a:r>
            <a:r>
              <a:rPr lang="ru-RU" sz="1800" dirty="0">
                <a:solidFill>
                  <a:schemeClr val="dk1"/>
                </a:solidFill>
              </a:rPr>
              <a:t>, на подобной конференции от Почты РФ.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Тогда я впервые начал посещать подобные мероприятия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</a:rPr>
              <a:t>Далее будут выводы, к которым мы пришли за 2 года, решим продолжить развивать свою розницу.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8"/>
          <p:cNvSpPr/>
          <p:nvPr/>
        </p:nvSpPr>
        <p:spPr>
          <a:xfrm>
            <a:off x="18961422" y="4968528"/>
            <a:ext cx="876900" cy="87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8"/>
          <p:cNvSpPr/>
          <p:nvPr/>
        </p:nvSpPr>
        <p:spPr>
          <a:xfrm>
            <a:off x="18961420" y="6117378"/>
            <a:ext cx="876900" cy="876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18961422" y="7416800"/>
            <a:ext cx="876900" cy="876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8"/>
          <p:cNvSpPr/>
          <p:nvPr/>
        </p:nvSpPr>
        <p:spPr>
          <a:xfrm>
            <a:off x="20198306" y="4968528"/>
            <a:ext cx="876900" cy="87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8"/>
          <p:cNvSpPr/>
          <p:nvPr/>
        </p:nvSpPr>
        <p:spPr>
          <a:xfrm>
            <a:off x="20220931" y="6161440"/>
            <a:ext cx="876900" cy="876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8"/>
          <p:cNvSpPr/>
          <p:nvPr/>
        </p:nvSpPr>
        <p:spPr>
          <a:xfrm>
            <a:off x="20220931" y="7416800"/>
            <a:ext cx="876900" cy="876900"/>
          </a:xfrm>
          <a:prstGeom prst="rect">
            <a:avLst/>
          </a:prstGeom>
          <a:solidFill>
            <a:srgbClr val="FFAA1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8"/>
          <p:cNvSpPr txBox="1"/>
          <p:nvPr/>
        </p:nvSpPr>
        <p:spPr>
          <a:xfrm>
            <a:off x="18961422" y="686277"/>
            <a:ext cx="4896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ЗАГОЛОВОК 1</a:t>
            </a:r>
            <a:endParaRPr/>
          </a:p>
        </p:txBody>
      </p:sp>
      <p:sp>
        <p:nvSpPr>
          <p:cNvPr id="317" name="Google Shape;317;p18"/>
          <p:cNvSpPr txBox="1"/>
          <p:nvPr/>
        </p:nvSpPr>
        <p:spPr>
          <a:xfrm>
            <a:off x="18961422" y="3130610"/>
            <a:ext cx="4896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Подзаголовок 1</a:t>
            </a:r>
            <a:endParaRPr/>
          </a:p>
        </p:txBody>
      </p:sp>
      <p:sp>
        <p:nvSpPr>
          <p:cNvPr id="318" name="Google Shape;318;p18"/>
          <p:cNvSpPr txBox="1"/>
          <p:nvPr/>
        </p:nvSpPr>
        <p:spPr>
          <a:xfrm>
            <a:off x="18961422" y="3668389"/>
            <a:ext cx="4896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Основной текст</a:t>
            </a:r>
            <a:endParaRPr/>
          </a:p>
        </p:txBody>
      </p:sp>
      <p:sp>
        <p:nvSpPr>
          <p:cNvPr id="319" name="Google Shape;319;p18"/>
          <p:cNvSpPr txBox="1"/>
          <p:nvPr/>
        </p:nvSpPr>
        <p:spPr>
          <a:xfrm>
            <a:off x="18961422" y="1670332"/>
            <a:ext cx="4896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Заголовок 2</a:t>
            </a:r>
            <a:endParaRPr/>
          </a:p>
        </p:txBody>
      </p:sp>
      <p:sp>
        <p:nvSpPr>
          <p:cNvPr id="320" name="Google Shape;320;p18"/>
          <p:cNvSpPr txBox="1"/>
          <p:nvPr/>
        </p:nvSpPr>
        <p:spPr>
          <a:xfrm>
            <a:off x="18961422" y="4190780"/>
            <a:ext cx="4896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Подписи</a:t>
            </a:r>
            <a:endParaRPr/>
          </a:p>
        </p:txBody>
      </p:sp>
      <p:sp>
        <p:nvSpPr>
          <p:cNvPr id="321" name="Google Shape;321;p18"/>
          <p:cNvSpPr txBox="1"/>
          <p:nvPr/>
        </p:nvSpPr>
        <p:spPr>
          <a:xfrm>
            <a:off x="18961422" y="2515887"/>
            <a:ext cx="489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Подзаголовок 2</a:t>
            </a:r>
            <a:endParaRPr/>
          </a:p>
        </p:txBody>
      </p:sp>
      <p:pic>
        <p:nvPicPr>
          <p:cNvPr id="322" name="Google Shape;32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9400" y="789874"/>
            <a:ext cx="3037776" cy="6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8"/>
          <p:cNvPicPr preferRelativeResize="0"/>
          <p:nvPr/>
        </p:nvPicPr>
        <p:blipFill rotWithShape="1">
          <a:blip r:embed="rId5">
            <a:alphaModFix/>
          </a:blip>
          <a:srcRect r="2184"/>
          <a:stretch/>
        </p:blipFill>
        <p:spPr>
          <a:xfrm>
            <a:off x="4796635" y="2024374"/>
            <a:ext cx="12531245" cy="730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2387" y="4998244"/>
            <a:ext cx="333375" cy="228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787" y="5150644"/>
            <a:ext cx="333375" cy="228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4627" y="1645920"/>
            <a:ext cx="2030413" cy="88392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01427" y="8397240"/>
            <a:ext cx="1100773" cy="11125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1">
      <a:dk1>
        <a:srgbClr val="000000"/>
      </a:dk1>
      <a:lt1>
        <a:srgbClr val="FFFFFF"/>
      </a:lt1>
      <a:dk2>
        <a:srgbClr val="355AE4"/>
      </a:dk2>
      <a:lt2>
        <a:srgbClr val="EEECE1"/>
      </a:lt2>
      <a:accent1>
        <a:srgbClr val="355AE4"/>
      </a:accent1>
      <a:accent2>
        <a:srgbClr val="FF5A00"/>
      </a:accent2>
      <a:accent3>
        <a:srgbClr val="E7E7E7"/>
      </a:accent3>
      <a:accent4>
        <a:srgbClr val="A7A7A7"/>
      </a:accent4>
      <a:accent5>
        <a:srgbClr val="FF8200"/>
      </a:accent5>
      <a:accent6>
        <a:srgbClr val="FAAA14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867</Words>
  <Application>Microsoft Office PowerPoint</Application>
  <PresentationFormat>Произвольный</PresentationFormat>
  <Paragraphs>201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 Narrow</vt:lpstr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Борзилова Александра Александровна</dc:creator>
  <cp:lastModifiedBy>Борзилова Александра Александровна</cp:lastModifiedBy>
  <cp:revision>6</cp:revision>
  <dcterms:modified xsi:type="dcterms:W3CDTF">2021-10-06T08:54:02Z</dcterms:modified>
</cp:coreProperties>
</file>